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Open Sauce" panose="020B0600070205080204" charset="0"/>
      <p:regular r:id="rId8"/>
    </p:embeddedFont>
    <p:embeddedFont>
      <p:font typeface="Open Sauce Bold" panose="020B060007020508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F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020743" cy="22616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0743" cy="2261668"/>
            </a:xfrm>
            <a:custGeom>
              <a:avLst/>
              <a:gdLst/>
              <a:ahLst/>
              <a:cxnLst/>
              <a:rect l="l" t="t" r="r" b="b"/>
              <a:pathLst>
                <a:path w="4020743" h="2261668">
                  <a:moveTo>
                    <a:pt x="0" y="0"/>
                  </a:moveTo>
                  <a:lnTo>
                    <a:pt x="4020743" y="0"/>
                  </a:lnTo>
                  <a:lnTo>
                    <a:pt x="4020743" y="2261668"/>
                  </a:lnTo>
                  <a:lnTo>
                    <a:pt x="0" y="2261668"/>
                  </a:lnTo>
                  <a:close/>
                </a:path>
              </a:pathLst>
            </a:custGeom>
            <a:solidFill>
              <a:srgbClr val="1B1B1B">
                <a:alpha val="6000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28600" y="2456740"/>
            <a:ext cx="4742287" cy="2812962"/>
            <a:chOff x="0" y="0"/>
            <a:chExt cx="6323050" cy="3750616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6323050" cy="3750616"/>
              <a:chOff x="0" y="0"/>
              <a:chExt cx="11766933" cy="697974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1766933" cy="6979741"/>
              </a:xfrm>
              <a:custGeom>
                <a:avLst/>
                <a:gdLst/>
                <a:ahLst/>
                <a:cxnLst/>
                <a:rect l="l" t="t" r="r" b="b"/>
                <a:pathLst>
                  <a:path w="11766933" h="6979741">
                    <a:moveTo>
                      <a:pt x="0" y="0"/>
                    </a:moveTo>
                    <a:lnTo>
                      <a:pt x="0" y="6979741"/>
                    </a:lnTo>
                    <a:lnTo>
                      <a:pt x="11766933" y="6979741"/>
                    </a:lnTo>
                    <a:lnTo>
                      <a:pt x="11766933" y="0"/>
                    </a:lnTo>
                    <a:lnTo>
                      <a:pt x="0" y="0"/>
                    </a:lnTo>
                    <a:close/>
                    <a:moveTo>
                      <a:pt x="11705972" y="6918781"/>
                    </a:moveTo>
                    <a:lnTo>
                      <a:pt x="59690" y="6918781"/>
                    </a:lnTo>
                    <a:lnTo>
                      <a:pt x="59690" y="59690"/>
                    </a:lnTo>
                    <a:lnTo>
                      <a:pt x="11705972" y="59690"/>
                    </a:lnTo>
                    <a:lnTo>
                      <a:pt x="11705972" y="69187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 t="2316" b="2316"/>
            <a:stretch>
              <a:fillRect/>
            </a:stretch>
          </p:blipFill>
          <p:spPr>
            <a:xfrm>
              <a:off x="271636" y="326767"/>
              <a:ext cx="5779778" cy="3097083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t="26759" b="10783"/>
          <a:stretch>
            <a:fillRect/>
          </a:stretch>
        </p:blipFill>
        <p:spPr>
          <a:xfrm>
            <a:off x="6315802" y="342900"/>
            <a:ext cx="5656396" cy="181482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154939" y="2607191"/>
            <a:ext cx="3722361" cy="2483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200" dirty="0">
                <a:solidFill>
                  <a:srgbClr val="FFFFFF"/>
                </a:solidFill>
                <a:latin typeface="Open Sauce Bold"/>
              </a:rPr>
              <a:t>AIRPORT PROJECTS</a:t>
            </a:r>
          </a:p>
          <a:p>
            <a:pPr>
              <a:lnSpc>
                <a:spcPts val="3079"/>
              </a:lnSpc>
            </a:pPr>
            <a:r>
              <a:rPr lang="en-US" sz="2200" dirty="0">
                <a:solidFill>
                  <a:srgbClr val="E9292B"/>
                </a:solidFill>
                <a:latin typeface="Open Sauce Bold"/>
              </a:rPr>
              <a:t>121 COMPLETED</a:t>
            </a:r>
          </a:p>
          <a:p>
            <a:pPr>
              <a:lnSpc>
                <a:spcPts val="3079"/>
              </a:lnSpc>
            </a:pPr>
            <a:r>
              <a:rPr lang="en-US" sz="2200" dirty="0">
                <a:solidFill>
                  <a:srgbClr val="26A2DA"/>
                </a:solidFill>
                <a:latin typeface="Open Sauce Bold"/>
              </a:rPr>
              <a:t>111 ONGOING</a:t>
            </a:r>
          </a:p>
          <a:p>
            <a:pPr>
              <a:lnSpc>
                <a:spcPts val="2660"/>
              </a:lnSpc>
            </a:pPr>
            <a:r>
              <a:rPr lang="en-US" sz="1900" dirty="0">
                <a:solidFill>
                  <a:srgbClr val="FFFFFF"/>
                </a:solidFill>
                <a:latin typeface="Open Sauce"/>
              </a:rPr>
              <a:t>(Mactan-Cebu, Bicol, Bulacan, and Clark International Airports, and NAIA Terminal 2 Rehabilitation)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28600" y="6445338"/>
            <a:ext cx="4742287" cy="2812962"/>
            <a:chOff x="0" y="0"/>
            <a:chExt cx="6323050" cy="3750616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6323050" cy="3750616"/>
              <a:chOff x="0" y="0"/>
              <a:chExt cx="11766933" cy="6979741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1766933" cy="6979741"/>
              </a:xfrm>
              <a:custGeom>
                <a:avLst/>
                <a:gdLst/>
                <a:ahLst/>
                <a:cxnLst/>
                <a:rect l="l" t="t" r="r" b="b"/>
                <a:pathLst>
                  <a:path w="11766933" h="6979741">
                    <a:moveTo>
                      <a:pt x="0" y="0"/>
                    </a:moveTo>
                    <a:lnTo>
                      <a:pt x="0" y="6979741"/>
                    </a:lnTo>
                    <a:lnTo>
                      <a:pt x="11766933" y="6979741"/>
                    </a:lnTo>
                    <a:lnTo>
                      <a:pt x="11766933" y="0"/>
                    </a:lnTo>
                    <a:lnTo>
                      <a:pt x="0" y="0"/>
                    </a:lnTo>
                    <a:close/>
                    <a:moveTo>
                      <a:pt x="11705972" y="6918781"/>
                    </a:moveTo>
                    <a:lnTo>
                      <a:pt x="59690" y="6918781"/>
                    </a:lnTo>
                    <a:lnTo>
                      <a:pt x="59690" y="59690"/>
                    </a:lnTo>
                    <a:lnTo>
                      <a:pt x="11705972" y="59690"/>
                    </a:lnTo>
                    <a:lnTo>
                      <a:pt x="11705972" y="69187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/>
            <a:srcRect t="6611" b="6611"/>
            <a:stretch>
              <a:fillRect/>
            </a:stretch>
          </p:blipFill>
          <p:spPr>
            <a:xfrm>
              <a:off x="271636" y="326767"/>
              <a:ext cx="5779778" cy="3097083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9144000" y="2456740"/>
            <a:ext cx="4742287" cy="2812962"/>
            <a:chOff x="0" y="0"/>
            <a:chExt cx="6323050" cy="3750616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6323050" cy="3750616"/>
              <a:chOff x="0" y="0"/>
              <a:chExt cx="11766933" cy="6979741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1766933" cy="6979741"/>
              </a:xfrm>
              <a:custGeom>
                <a:avLst/>
                <a:gdLst/>
                <a:ahLst/>
                <a:cxnLst/>
                <a:rect l="l" t="t" r="r" b="b"/>
                <a:pathLst>
                  <a:path w="11766933" h="6979741">
                    <a:moveTo>
                      <a:pt x="0" y="0"/>
                    </a:moveTo>
                    <a:lnTo>
                      <a:pt x="0" y="6979741"/>
                    </a:lnTo>
                    <a:lnTo>
                      <a:pt x="11766933" y="6979741"/>
                    </a:lnTo>
                    <a:lnTo>
                      <a:pt x="11766933" y="0"/>
                    </a:lnTo>
                    <a:lnTo>
                      <a:pt x="0" y="0"/>
                    </a:lnTo>
                    <a:close/>
                    <a:moveTo>
                      <a:pt x="11705972" y="6918781"/>
                    </a:moveTo>
                    <a:lnTo>
                      <a:pt x="59690" y="6918781"/>
                    </a:lnTo>
                    <a:lnTo>
                      <a:pt x="59690" y="59690"/>
                    </a:lnTo>
                    <a:lnTo>
                      <a:pt x="11705972" y="59690"/>
                    </a:lnTo>
                    <a:lnTo>
                      <a:pt x="11705972" y="69187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5"/>
            <a:srcRect t="7132" b="7132"/>
            <a:stretch>
              <a:fillRect/>
            </a:stretch>
          </p:blipFill>
          <p:spPr>
            <a:xfrm>
              <a:off x="271636" y="326767"/>
              <a:ext cx="5779778" cy="3097083"/>
            </a:xfrm>
            <a:prstGeom prst="rect">
              <a:avLst/>
            </a:prstGeom>
          </p:spPr>
        </p:pic>
      </p:grpSp>
      <p:sp>
        <p:nvSpPr>
          <p:cNvPr id="18" name="TextBox 18"/>
          <p:cNvSpPr txBox="1"/>
          <p:nvPr/>
        </p:nvSpPr>
        <p:spPr>
          <a:xfrm>
            <a:off x="5154939" y="6376670"/>
            <a:ext cx="3722361" cy="2881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200">
                <a:solidFill>
                  <a:srgbClr val="FFFFFF"/>
                </a:solidFill>
                <a:latin typeface="Open Sauce Bold"/>
              </a:rPr>
              <a:t>RAILWAY PROJECTS</a:t>
            </a:r>
          </a:p>
          <a:p>
            <a:pPr>
              <a:lnSpc>
                <a:spcPts val="3079"/>
              </a:lnSpc>
            </a:pPr>
            <a:r>
              <a:rPr lang="en-US" sz="2199">
                <a:solidFill>
                  <a:srgbClr val="E9292B"/>
                </a:solidFill>
                <a:latin typeface="Open Sauce Bold"/>
              </a:rPr>
              <a:t>6</a:t>
            </a:r>
            <a:r>
              <a:rPr lang="en-US" sz="2199">
                <a:solidFill>
                  <a:srgbClr val="FFFFFF"/>
                </a:solidFill>
                <a:latin typeface="Open Sauce Bold"/>
              </a:rPr>
              <a:t> </a:t>
            </a:r>
            <a:r>
              <a:rPr lang="en-US" sz="2199">
                <a:solidFill>
                  <a:srgbClr val="E9292B"/>
                </a:solidFill>
                <a:latin typeface="Open Sauce Bold"/>
              </a:rPr>
              <a:t>ONGOING</a:t>
            </a:r>
          </a:p>
          <a:p>
            <a:pPr>
              <a:lnSpc>
                <a:spcPts val="3079"/>
              </a:lnSpc>
            </a:pPr>
            <a:r>
              <a:rPr lang="en-US" sz="2199">
                <a:solidFill>
                  <a:srgbClr val="26A2DA"/>
                </a:solidFill>
                <a:latin typeface="Open Sauce Bold"/>
              </a:rPr>
              <a:t>1</a:t>
            </a:r>
            <a:r>
              <a:rPr lang="en-US" sz="2199">
                <a:solidFill>
                  <a:srgbClr val="FFFFFF"/>
                </a:solidFill>
                <a:latin typeface="Open Sauce Bold"/>
              </a:rPr>
              <a:t> </a:t>
            </a:r>
            <a:r>
              <a:rPr lang="en-US" sz="2199">
                <a:solidFill>
                  <a:srgbClr val="26A2DA"/>
                </a:solidFill>
                <a:latin typeface="Open Sauce Bold"/>
              </a:rPr>
              <a:t>REHABILITATION</a:t>
            </a:r>
          </a:p>
          <a:p>
            <a:pPr>
              <a:lnSpc>
                <a:spcPts val="3079"/>
              </a:lnSpc>
            </a:pPr>
            <a:r>
              <a:rPr lang="en-US" sz="2199">
                <a:solidFill>
                  <a:srgbClr val="FDDB00"/>
                </a:solidFill>
                <a:latin typeface="Open Sauce Bold"/>
              </a:rPr>
              <a:t>8</a:t>
            </a:r>
            <a:r>
              <a:rPr lang="en-US" sz="2199">
                <a:solidFill>
                  <a:srgbClr val="FFFFFF"/>
                </a:solidFill>
                <a:latin typeface="Open Sauce Bold"/>
              </a:rPr>
              <a:t> </a:t>
            </a:r>
            <a:r>
              <a:rPr lang="en-US" sz="2199">
                <a:solidFill>
                  <a:srgbClr val="FDDB00"/>
                </a:solidFill>
                <a:latin typeface="Open Sauce Bold"/>
              </a:rPr>
              <a:t>FOR CONSTRUCTION</a:t>
            </a:r>
          </a:p>
          <a:p>
            <a:pPr>
              <a:lnSpc>
                <a:spcPts val="2660"/>
              </a:lnSpc>
            </a:pPr>
            <a:r>
              <a:rPr lang="en-US" sz="1900">
                <a:solidFill>
                  <a:srgbClr val="FFFFFF"/>
                </a:solidFill>
                <a:latin typeface="Open Sauce"/>
              </a:rPr>
              <a:t>(Metro Manila Subway, MRT-7, LRT Extensions, North-South Commuter Railway Projects  and Additional Trains for PNR)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118552" y="2245241"/>
            <a:ext cx="3722361" cy="3207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200">
                <a:solidFill>
                  <a:srgbClr val="FFFFFF"/>
                </a:solidFill>
                <a:latin typeface="Open Sauce Bold"/>
              </a:rPr>
              <a:t>INTEGRATED TRANSPORT TERMINALS</a:t>
            </a:r>
          </a:p>
          <a:p>
            <a:pPr>
              <a:lnSpc>
                <a:spcPts val="3079"/>
              </a:lnSpc>
            </a:pPr>
            <a:r>
              <a:rPr lang="en-US" sz="2200">
                <a:solidFill>
                  <a:srgbClr val="E9292B"/>
                </a:solidFill>
                <a:latin typeface="Open Sauce Bold"/>
              </a:rPr>
              <a:t>1 COMPLETED</a:t>
            </a:r>
          </a:p>
          <a:p>
            <a:pPr>
              <a:lnSpc>
                <a:spcPts val="3079"/>
              </a:lnSpc>
            </a:pPr>
            <a:r>
              <a:rPr lang="en-US" sz="2200">
                <a:solidFill>
                  <a:srgbClr val="FDDB00"/>
                </a:solidFill>
                <a:latin typeface="Open Sauce Bold"/>
              </a:rPr>
              <a:t>2 FOR CONSTRUCTION</a:t>
            </a:r>
          </a:p>
          <a:p>
            <a:pPr>
              <a:lnSpc>
                <a:spcPts val="2660"/>
              </a:lnSpc>
            </a:pPr>
            <a:r>
              <a:rPr lang="en-US" sz="1900">
                <a:solidFill>
                  <a:srgbClr val="FFFFFF"/>
                </a:solidFill>
                <a:latin typeface="Open Sauce"/>
              </a:rPr>
              <a:t>(Paranaque Integrated Terminal Exchange, North Integrated Terminal Exchange, and Taguig City Integrated Terminal Exchange)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9144000" y="6445338"/>
            <a:ext cx="4742287" cy="2812962"/>
            <a:chOff x="0" y="0"/>
            <a:chExt cx="6323050" cy="3750616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6323050" cy="3750616"/>
              <a:chOff x="0" y="0"/>
              <a:chExt cx="11766933" cy="6979741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1766933" cy="6979741"/>
              </a:xfrm>
              <a:custGeom>
                <a:avLst/>
                <a:gdLst/>
                <a:ahLst/>
                <a:cxnLst/>
                <a:rect l="l" t="t" r="r" b="b"/>
                <a:pathLst>
                  <a:path w="11766933" h="6979741">
                    <a:moveTo>
                      <a:pt x="0" y="0"/>
                    </a:moveTo>
                    <a:lnTo>
                      <a:pt x="0" y="6979741"/>
                    </a:lnTo>
                    <a:lnTo>
                      <a:pt x="11766933" y="6979741"/>
                    </a:lnTo>
                    <a:lnTo>
                      <a:pt x="11766933" y="0"/>
                    </a:lnTo>
                    <a:lnTo>
                      <a:pt x="0" y="0"/>
                    </a:lnTo>
                    <a:close/>
                    <a:moveTo>
                      <a:pt x="11705972" y="6918781"/>
                    </a:moveTo>
                    <a:lnTo>
                      <a:pt x="59690" y="6918781"/>
                    </a:lnTo>
                    <a:lnTo>
                      <a:pt x="59690" y="59690"/>
                    </a:lnTo>
                    <a:lnTo>
                      <a:pt x="11705972" y="59690"/>
                    </a:lnTo>
                    <a:lnTo>
                      <a:pt x="11705972" y="69187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6"/>
            <a:srcRect t="14276" b="14276"/>
            <a:stretch>
              <a:fillRect/>
            </a:stretch>
          </p:blipFill>
          <p:spPr>
            <a:xfrm>
              <a:off x="271636" y="326767"/>
              <a:ext cx="5779778" cy="3097083"/>
            </a:xfrm>
            <a:prstGeom prst="rect">
              <a:avLst/>
            </a:prstGeom>
          </p:spPr>
        </p:pic>
      </p:grpSp>
      <p:sp>
        <p:nvSpPr>
          <p:cNvPr id="24" name="TextBox 24"/>
          <p:cNvSpPr txBox="1"/>
          <p:nvPr/>
        </p:nvSpPr>
        <p:spPr>
          <a:xfrm>
            <a:off x="14118552" y="6391954"/>
            <a:ext cx="3722361" cy="2881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200">
                <a:solidFill>
                  <a:srgbClr val="FFFFFF"/>
                </a:solidFill>
                <a:latin typeface="Open Sauce Bold"/>
              </a:rPr>
              <a:t>MARITIME PROJECTS</a:t>
            </a:r>
          </a:p>
          <a:p>
            <a:pPr>
              <a:lnSpc>
                <a:spcPts val="3079"/>
              </a:lnSpc>
            </a:pPr>
            <a:r>
              <a:rPr lang="en-US" sz="2199">
                <a:solidFill>
                  <a:srgbClr val="E9292B"/>
                </a:solidFill>
                <a:latin typeface="Open Sauce Bold"/>
              </a:rPr>
              <a:t>369 </a:t>
            </a:r>
            <a:r>
              <a:rPr lang="en-US" sz="2200">
                <a:solidFill>
                  <a:srgbClr val="E9292B"/>
                </a:solidFill>
                <a:latin typeface="Open Sauce Bold"/>
              </a:rPr>
              <a:t>COMPLETED</a:t>
            </a:r>
          </a:p>
          <a:p>
            <a:pPr>
              <a:lnSpc>
                <a:spcPts val="3079"/>
              </a:lnSpc>
            </a:pPr>
            <a:r>
              <a:rPr lang="en-US" sz="2200">
                <a:solidFill>
                  <a:srgbClr val="26A2DA"/>
                </a:solidFill>
                <a:latin typeface="Open Sauce Bold"/>
              </a:rPr>
              <a:t>108 ONGOING</a:t>
            </a:r>
          </a:p>
          <a:p>
            <a:pPr>
              <a:lnSpc>
                <a:spcPts val="3079"/>
              </a:lnSpc>
            </a:pPr>
            <a:r>
              <a:rPr lang="en-US" sz="2199">
                <a:solidFill>
                  <a:srgbClr val="FDDB00"/>
                </a:solidFill>
                <a:latin typeface="Open Sauce Bold"/>
              </a:rPr>
              <a:t>76 FOR CONSTRUCTION</a:t>
            </a:r>
          </a:p>
          <a:p>
            <a:pPr>
              <a:lnSpc>
                <a:spcPts val="2660"/>
              </a:lnSpc>
            </a:pPr>
            <a:r>
              <a:rPr lang="en-US" sz="1900">
                <a:solidFill>
                  <a:srgbClr val="FFFFFF"/>
                </a:solidFill>
                <a:latin typeface="Open Sauce"/>
              </a:rPr>
              <a:t>(Iloilo Commercial Port Complex, Port of Borac in Coron, Port of Polloc, among others)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F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13" y="0"/>
            <a:ext cx="18288000" cy="10287000"/>
            <a:chOff x="0" y="0"/>
            <a:chExt cx="4020743" cy="22616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0743" cy="2261668"/>
            </a:xfrm>
            <a:custGeom>
              <a:avLst/>
              <a:gdLst/>
              <a:ahLst/>
              <a:cxnLst/>
              <a:rect l="l" t="t" r="r" b="b"/>
              <a:pathLst>
                <a:path w="4020743" h="2261668">
                  <a:moveTo>
                    <a:pt x="0" y="0"/>
                  </a:moveTo>
                  <a:lnTo>
                    <a:pt x="4020743" y="0"/>
                  </a:lnTo>
                  <a:lnTo>
                    <a:pt x="4020743" y="2261668"/>
                  </a:lnTo>
                  <a:lnTo>
                    <a:pt x="0" y="2261668"/>
                  </a:lnTo>
                  <a:close/>
                </a:path>
              </a:pathLst>
            </a:custGeom>
            <a:solidFill>
              <a:srgbClr val="1B1B1B">
                <a:alpha val="6000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28600" y="2456740"/>
            <a:ext cx="4742287" cy="2812962"/>
            <a:chOff x="0" y="0"/>
            <a:chExt cx="6323050" cy="3750616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6323050" cy="3750616"/>
              <a:chOff x="0" y="0"/>
              <a:chExt cx="11766933" cy="697974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1766933" cy="6979741"/>
              </a:xfrm>
              <a:custGeom>
                <a:avLst/>
                <a:gdLst/>
                <a:ahLst/>
                <a:cxnLst/>
                <a:rect l="l" t="t" r="r" b="b"/>
                <a:pathLst>
                  <a:path w="11766933" h="6979741">
                    <a:moveTo>
                      <a:pt x="0" y="0"/>
                    </a:moveTo>
                    <a:lnTo>
                      <a:pt x="0" y="6979741"/>
                    </a:lnTo>
                    <a:lnTo>
                      <a:pt x="11766933" y="6979741"/>
                    </a:lnTo>
                    <a:lnTo>
                      <a:pt x="11766933" y="0"/>
                    </a:lnTo>
                    <a:lnTo>
                      <a:pt x="0" y="0"/>
                    </a:lnTo>
                    <a:close/>
                    <a:moveTo>
                      <a:pt x="11705972" y="6918781"/>
                    </a:moveTo>
                    <a:lnTo>
                      <a:pt x="59690" y="6918781"/>
                    </a:lnTo>
                    <a:lnTo>
                      <a:pt x="59690" y="59690"/>
                    </a:lnTo>
                    <a:lnTo>
                      <a:pt x="11705972" y="59690"/>
                    </a:lnTo>
                    <a:lnTo>
                      <a:pt x="11705972" y="69187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 t="2316" b="2316"/>
            <a:stretch>
              <a:fillRect/>
            </a:stretch>
          </p:blipFill>
          <p:spPr>
            <a:xfrm>
              <a:off x="271636" y="326767"/>
              <a:ext cx="5779778" cy="3097083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t="26759" b="10783"/>
          <a:stretch>
            <a:fillRect/>
          </a:stretch>
        </p:blipFill>
        <p:spPr>
          <a:xfrm>
            <a:off x="6315802" y="342900"/>
            <a:ext cx="5656396" cy="181482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154939" y="2607191"/>
            <a:ext cx="3722361" cy="2200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uce Bold"/>
                <a:ea typeface="+mn-ea"/>
                <a:cs typeface="+mn-cs"/>
              </a:rPr>
              <a:t>空港プロジェクト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uce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0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E9292B"/>
                </a:solidFill>
                <a:effectLst/>
                <a:uLnTx/>
                <a:uFillTx/>
                <a:latin typeface="Open Sauce Bold"/>
                <a:ea typeface="+mn-ea"/>
                <a:cs typeface="+mn-cs"/>
              </a:rPr>
              <a:t>121 </a:t>
            </a:r>
            <a:r>
              <a:rPr kumimoji="0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E9292B"/>
                </a:solidFill>
                <a:effectLst/>
                <a:uLnTx/>
                <a:uFillTx/>
                <a:latin typeface="Open Sauce Bold"/>
                <a:ea typeface="+mn-ea"/>
                <a:cs typeface="+mn-cs"/>
              </a:rPr>
              <a:t>完了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E9292B"/>
              </a:solidFill>
              <a:effectLst/>
              <a:uLnTx/>
              <a:uFillTx/>
              <a:latin typeface="Open Sauce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0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6A2DA"/>
                </a:solidFill>
                <a:effectLst/>
                <a:uLnTx/>
                <a:uFillTx/>
                <a:latin typeface="Open Sauce Bold"/>
                <a:ea typeface="+mn-ea"/>
                <a:cs typeface="+mn-cs"/>
              </a:rPr>
              <a:t>111 </a:t>
            </a:r>
            <a:r>
              <a:rPr kumimoji="0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6A2DA"/>
                </a:solidFill>
                <a:effectLst/>
                <a:uLnTx/>
                <a:uFillTx/>
                <a:latin typeface="Open Sauce Bold"/>
                <a:ea typeface="+mn-ea"/>
                <a:cs typeface="+mn-cs"/>
              </a:rPr>
              <a:t>進行中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26A2DA"/>
              </a:solidFill>
              <a:effectLst/>
              <a:uLnTx/>
              <a:uFillTx/>
              <a:latin typeface="Open Sauce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6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(</a:t>
            </a:r>
            <a:r>
              <a:rPr kumimoji="0" lang="ja-JP" alt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マクタン－セブ、ビコール、ブラカン、クラーク国際空港、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NAIA </a:t>
            </a:r>
            <a:r>
              <a:rPr kumimoji="0" lang="ja-JP" alt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ターミナル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 2 </a:t>
            </a:r>
            <a:r>
              <a:rPr kumimoji="0" lang="ja-JP" alt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再建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)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28600" y="6445338"/>
            <a:ext cx="4742287" cy="2812962"/>
            <a:chOff x="0" y="0"/>
            <a:chExt cx="6323050" cy="3750616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6323050" cy="3750616"/>
              <a:chOff x="0" y="0"/>
              <a:chExt cx="11766933" cy="6979741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1766933" cy="6979741"/>
              </a:xfrm>
              <a:custGeom>
                <a:avLst/>
                <a:gdLst/>
                <a:ahLst/>
                <a:cxnLst/>
                <a:rect l="l" t="t" r="r" b="b"/>
                <a:pathLst>
                  <a:path w="11766933" h="6979741">
                    <a:moveTo>
                      <a:pt x="0" y="0"/>
                    </a:moveTo>
                    <a:lnTo>
                      <a:pt x="0" y="6979741"/>
                    </a:lnTo>
                    <a:lnTo>
                      <a:pt x="11766933" y="6979741"/>
                    </a:lnTo>
                    <a:lnTo>
                      <a:pt x="11766933" y="0"/>
                    </a:lnTo>
                    <a:lnTo>
                      <a:pt x="0" y="0"/>
                    </a:lnTo>
                    <a:close/>
                    <a:moveTo>
                      <a:pt x="11705972" y="6918781"/>
                    </a:moveTo>
                    <a:lnTo>
                      <a:pt x="59690" y="6918781"/>
                    </a:lnTo>
                    <a:lnTo>
                      <a:pt x="59690" y="59690"/>
                    </a:lnTo>
                    <a:lnTo>
                      <a:pt x="11705972" y="59690"/>
                    </a:lnTo>
                    <a:lnTo>
                      <a:pt x="11705972" y="69187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/>
            <a:srcRect t="6611" b="6611"/>
            <a:stretch>
              <a:fillRect/>
            </a:stretch>
          </p:blipFill>
          <p:spPr>
            <a:xfrm>
              <a:off x="271636" y="326767"/>
              <a:ext cx="5779778" cy="3097083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9144000" y="2456740"/>
            <a:ext cx="4742287" cy="2812962"/>
            <a:chOff x="0" y="0"/>
            <a:chExt cx="6323050" cy="3750616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6323050" cy="3750616"/>
              <a:chOff x="0" y="0"/>
              <a:chExt cx="11766933" cy="6979741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1766933" cy="6979741"/>
              </a:xfrm>
              <a:custGeom>
                <a:avLst/>
                <a:gdLst/>
                <a:ahLst/>
                <a:cxnLst/>
                <a:rect l="l" t="t" r="r" b="b"/>
                <a:pathLst>
                  <a:path w="11766933" h="6979741">
                    <a:moveTo>
                      <a:pt x="0" y="0"/>
                    </a:moveTo>
                    <a:lnTo>
                      <a:pt x="0" y="6979741"/>
                    </a:lnTo>
                    <a:lnTo>
                      <a:pt x="11766933" y="6979741"/>
                    </a:lnTo>
                    <a:lnTo>
                      <a:pt x="11766933" y="0"/>
                    </a:lnTo>
                    <a:lnTo>
                      <a:pt x="0" y="0"/>
                    </a:lnTo>
                    <a:close/>
                    <a:moveTo>
                      <a:pt x="11705972" y="6918781"/>
                    </a:moveTo>
                    <a:lnTo>
                      <a:pt x="59690" y="6918781"/>
                    </a:lnTo>
                    <a:lnTo>
                      <a:pt x="59690" y="59690"/>
                    </a:lnTo>
                    <a:lnTo>
                      <a:pt x="11705972" y="59690"/>
                    </a:lnTo>
                    <a:lnTo>
                      <a:pt x="11705972" y="69187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5"/>
            <a:srcRect t="7132" b="7132"/>
            <a:stretch>
              <a:fillRect/>
            </a:stretch>
          </p:blipFill>
          <p:spPr>
            <a:xfrm>
              <a:off x="271636" y="326767"/>
              <a:ext cx="5779778" cy="3097083"/>
            </a:xfrm>
            <a:prstGeom prst="rect">
              <a:avLst/>
            </a:prstGeom>
          </p:spPr>
        </p:pic>
      </p:grpSp>
      <p:sp>
        <p:nvSpPr>
          <p:cNvPr id="18" name="TextBox 18"/>
          <p:cNvSpPr txBox="1"/>
          <p:nvPr/>
        </p:nvSpPr>
        <p:spPr>
          <a:xfrm>
            <a:off x="5154939" y="6376670"/>
            <a:ext cx="3722361" cy="2598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uce Bold"/>
                <a:ea typeface="+mn-ea"/>
                <a:cs typeface="+mn-cs"/>
              </a:rPr>
              <a:t>鉄道プロジェクト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uce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0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99" b="0" i="0" u="none" strike="noStrike" kern="1200" cap="none" spc="0" normalizeH="0" baseline="0" noProof="0" dirty="0">
                <a:ln>
                  <a:noFill/>
                </a:ln>
                <a:solidFill>
                  <a:srgbClr val="E9292B"/>
                </a:solidFill>
                <a:effectLst/>
                <a:uLnTx/>
                <a:uFillTx/>
                <a:latin typeface="Open Sauce Bold"/>
                <a:ea typeface="+mn-ea"/>
                <a:cs typeface="+mn-cs"/>
              </a:rPr>
              <a:t>6</a:t>
            </a:r>
            <a:r>
              <a:rPr kumimoji="0" lang="en-US" sz="21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uce Bold"/>
                <a:ea typeface="+mn-ea"/>
                <a:cs typeface="+mn-cs"/>
              </a:rPr>
              <a:t> </a:t>
            </a:r>
            <a:r>
              <a:rPr lang="ja-JP" altLang="en-US" sz="2199" dirty="0">
                <a:solidFill>
                  <a:srgbClr val="E9292B"/>
                </a:solidFill>
                <a:latin typeface="Open Sauce Bold"/>
              </a:rPr>
              <a:t>進行中</a:t>
            </a:r>
            <a:endParaRPr kumimoji="0" lang="en-US" sz="2199" b="0" i="0" u="none" strike="noStrike" kern="1200" cap="none" spc="0" normalizeH="0" baseline="0" noProof="0" dirty="0">
              <a:ln>
                <a:noFill/>
              </a:ln>
              <a:solidFill>
                <a:srgbClr val="E9292B"/>
              </a:solidFill>
              <a:effectLst/>
              <a:uLnTx/>
              <a:uFillTx/>
              <a:latin typeface="Open Sauce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0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99" b="0" i="0" u="none" strike="noStrike" kern="1200" cap="none" spc="0" normalizeH="0" baseline="0" noProof="0" dirty="0">
                <a:ln>
                  <a:noFill/>
                </a:ln>
                <a:solidFill>
                  <a:srgbClr val="26A2DA"/>
                </a:solidFill>
                <a:effectLst/>
                <a:uLnTx/>
                <a:uFillTx/>
                <a:latin typeface="Open Sauce Bold"/>
                <a:ea typeface="+mn-ea"/>
                <a:cs typeface="+mn-cs"/>
              </a:rPr>
              <a:t>1</a:t>
            </a:r>
            <a:r>
              <a:rPr kumimoji="0" lang="en-US" sz="21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uce Bold"/>
                <a:ea typeface="+mn-ea"/>
                <a:cs typeface="+mn-cs"/>
              </a:rPr>
              <a:t> </a:t>
            </a:r>
            <a:r>
              <a:rPr lang="ja-JP" altLang="en-US" sz="2199" dirty="0">
                <a:solidFill>
                  <a:srgbClr val="26A2DA"/>
                </a:solidFill>
                <a:latin typeface="Open Sauce Bold"/>
              </a:rPr>
              <a:t>再建</a:t>
            </a:r>
            <a:endParaRPr kumimoji="0" lang="en-US" sz="2199" b="0" i="0" u="none" strike="noStrike" kern="1200" cap="none" spc="0" normalizeH="0" baseline="0" noProof="0" dirty="0">
              <a:ln>
                <a:noFill/>
              </a:ln>
              <a:solidFill>
                <a:srgbClr val="26A2DA"/>
              </a:solidFill>
              <a:effectLst/>
              <a:uLnTx/>
              <a:uFillTx/>
              <a:latin typeface="Open Sauce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0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99" b="0" i="0" u="none" strike="noStrike" kern="1200" cap="none" spc="0" normalizeH="0" baseline="0" noProof="0" dirty="0">
                <a:ln>
                  <a:noFill/>
                </a:ln>
                <a:solidFill>
                  <a:srgbClr val="FDDB00"/>
                </a:solidFill>
                <a:effectLst/>
                <a:uLnTx/>
                <a:uFillTx/>
                <a:latin typeface="Open Sauce Bold"/>
                <a:ea typeface="+mn-ea"/>
                <a:cs typeface="+mn-cs"/>
              </a:rPr>
              <a:t>8</a:t>
            </a:r>
            <a:r>
              <a:rPr kumimoji="0" lang="en-US" sz="21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uce Bold"/>
                <a:ea typeface="+mn-ea"/>
                <a:cs typeface="+mn-cs"/>
              </a:rPr>
              <a:t> </a:t>
            </a:r>
            <a:r>
              <a:rPr kumimoji="0" lang="ja-JP" altLang="en-US" sz="2199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uce Bold"/>
                <a:ea typeface="+mn-ea"/>
                <a:cs typeface="+mn-cs"/>
              </a:rPr>
              <a:t>建設予定</a:t>
            </a:r>
            <a:endParaRPr kumimoji="0" lang="en-US" sz="2199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Open Sauce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6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(</a:t>
            </a:r>
            <a:r>
              <a:rPr kumimoji="0" lang="ja-JP" alt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メトロマニラ地下鉄、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 MRT-7</a:t>
            </a:r>
            <a:r>
              <a:rPr kumimoji="0" lang="ja-JP" alt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、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 LRT </a:t>
            </a:r>
            <a:r>
              <a:rPr kumimoji="0" lang="ja-JP" alt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延長、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 </a:t>
            </a:r>
            <a:r>
              <a:rPr kumimoji="0" lang="ja-JP" alt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南北通勤鉄道プロジェクト、</a:t>
            </a:r>
            <a:r>
              <a:rPr lang="en-US" altLang="ja-JP" sz="1900" dirty="0">
                <a:solidFill>
                  <a:srgbClr val="FFFFFF"/>
                </a:solidFill>
                <a:latin typeface="Open Sauce"/>
              </a:rPr>
              <a:t>PNR</a:t>
            </a:r>
            <a:r>
              <a:rPr lang="ja-JP" altLang="en-US" sz="1900" dirty="0">
                <a:solidFill>
                  <a:srgbClr val="FFFFFF"/>
                </a:solidFill>
                <a:latin typeface="Open Sauce"/>
              </a:rPr>
              <a:t>増設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118552" y="2245241"/>
            <a:ext cx="3722361" cy="2544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uce Bold"/>
                <a:ea typeface="+mn-ea"/>
                <a:cs typeface="+mn-cs"/>
              </a:rPr>
              <a:t>統合交通ターミナル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uce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0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E9292B"/>
                </a:solidFill>
                <a:effectLst/>
                <a:uLnTx/>
                <a:uFillTx/>
                <a:latin typeface="Open Sauce Bold"/>
                <a:ea typeface="+mn-ea"/>
                <a:cs typeface="+mn-cs"/>
              </a:rPr>
              <a:t>1 </a:t>
            </a:r>
            <a:r>
              <a:rPr lang="ja-JP" altLang="en-US" sz="2200" dirty="0">
                <a:solidFill>
                  <a:srgbClr val="E9292B"/>
                </a:solidFill>
                <a:latin typeface="Open Sauce Bold"/>
              </a:rPr>
              <a:t>完了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E9292B"/>
              </a:solidFill>
              <a:effectLst/>
              <a:uLnTx/>
              <a:uFillTx/>
              <a:latin typeface="Open Sauce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0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DDB00"/>
                </a:solidFill>
                <a:effectLst/>
                <a:uLnTx/>
                <a:uFillTx/>
                <a:latin typeface="Open Sauce Bold"/>
                <a:ea typeface="+mn-ea"/>
                <a:cs typeface="+mn-cs"/>
              </a:rPr>
              <a:t>2 </a:t>
            </a:r>
            <a:r>
              <a:rPr kumimoji="0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DDB00"/>
                </a:solidFill>
                <a:effectLst/>
                <a:uLnTx/>
                <a:uFillTx/>
                <a:latin typeface="Open Sauce Bold"/>
                <a:ea typeface="+mn-ea"/>
                <a:cs typeface="+mn-cs"/>
              </a:rPr>
              <a:t>建設予定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DDB00"/>
              </a:solidFill>
              <a:effectLst/>
              <a:uLnTx/>
              <a:uFillTx/>
              <a:latin typeface="Open Sauce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6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(</a:t>
            </a:r>
            <a:r>
              <a:rPr kumimoji="0" lang="ja-JP" alt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パラニャーケ統合交通ターミナルエクスチェンジ、北統合交通ターミナルエクスチェンジ、タギッグ市統合交通ターミナルエクスチェンジ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)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9144000" y="6445338"/>
            <a:ext cx="4742287" cy="2812962"/>
            <a:chOff x="0" y="0"/>
            <a:chExt cx="6323050" cy="3750616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6323050" cy="3750616"/>
              <a:chOff x="0" y="0"/>
              <a:chExt cx="11766933" cy="6979741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1766933" cy="6979741"/>
              </a:xfrm>
              <a:custGeom>
                <a:avLst/>
                <a:gdLst/>
                <a:ahLst/>
                <a:cxnLst/>
                <a:rect l="l" t="t" r="r" b="b"/>
                <a:pathLst>
                  <a:path w="11766933" h="6979741">
                    <a:moveTo>
                      <a:pt x="0" y="0"/>
                    </a:moveTo>
                    <a:lnTo>
                      <a:pt x="0" y="6979741"/>
                    </a:lnTo>
                    <a:lnTo>
                      <a:pt x="11766933" y="6979741"/>
                    </a:lnTo>
                    <a:lnTo>
                      <a:pt x="11766933" y="0"/>
                    </a:lnTo>
                    <a:lnTo>
                      <a:pt x="0" y="0"/>
                    </a:lnTo>
                    <a:close/>
                    <a:moveTo>
                      <a:pt x="11705972" y="6918781"/>
                    </a:moveTo>
                    <a:lnTo>
                      <a:pt x="59690" y="6918781"/>
                    </a:lnTo>
                    <a:lnTo>
                      <a:pt x="59690" y="59690"/>
                    </a:lnTo>
                    <a:lnTo>
                      <a:pt x="11705972" y="59690"/>
                    </a:lnTo>
                    <a:lnTo>
                      <a:pt x="11705972" y="69187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6"/>
            <a:srcRect t="14276" b="14276"/>
            <a:stretch>
              <a:fillRect/>
            </a:stretch>
          </p:blipFill>
          <p:spPr>
            <a:xfrm>
              <a:off x="271636" y="326767"/>
              <a:ext cx="5779778" cy="3097083"/>
            </a:xfrm>
            <a:prstGeom prst="rect">
              <a:avLst/>
            </a:prstGeom>
          </p:spPr>
        </p:pic>
      </p:grpSp>
      <p:sp>
        <p:nvSpPr>
          <p:cNvPr id="24" name="TextBox 24"/>
          <p:cNvSpPr txBox="1"/>
          <p:nvPr/>
        </p:nvSpPr>
        <p:spPr>
          <a:xfrm>
            <a:off x="14118552" y="6391954"/>
            <a:ext cx="3722361" cy="2249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uce Bold"/>
                <a:ea typeface="+mn-ea"/>
                <a:cs typeface="+mn-cs"/>
              </a:rPr>
              <a:t>海岸プロジェクト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uce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0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99" b="0" i="0" u="none" strike="noStrike" kern="1200" cap="none" spc="0" normalizeH="0" baseline="0" noProof="0" dirty="0">
                <a:ln>
                  <a:noFill/>
                </a:ln>
                <a:solidFill>
                  <a:srgbClr val="E9292B"/>
                </a:solidFill>
                <a:effectLst/>
                <a:uLnTx/>
                <a:uFillTx/>
                <a:latin typeface="Open Sauce Bold"/>
                <a:ea typeface="+mn-ea"/>
                <a:cs typeface="+mn-cs"/>
              </a:rPr>
              <a:t>369 </a:t>
            </a:r>
            <a:r>
              <a:rPr kumimoji="0" lang="ja-JP" altLang="en-US" sz="2199" b="0" i="0" u="none" strike="noStrike" kern="1200" cap="none" spc="0" normalizeH="0" baseline="0" noProof="0" dirty="0">
                <a:ln>
                  <a:noFill/>
                </a:ln>
                <a:solidFill>
                  <a:srgbClr val="E9292B"/>
                </a:solidFill>
                <a:effectLst/>
                <a:uLnTx/>
                <a:uFillTx/>
                <a:latin typeface="Open Sauce Bold"/>
                <a:ea typeface="+mn-ea"/>
                <a:cs typeface="+mn-cs"/>
              </a:rPr>
              <a:t>完了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E9292B"/>
              </a:solidFill>
              <a:effectLst/>
              <a:uLnTx/>
              <a:uFillTx/>
              <a:latin typeface="Open Sauce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0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6A2DA"/>
                </a:solidFill>
                <a:effectLst/>
                <a:uLnTx/>
                <a:uFillTx/>
                <a:latin typeface="Open Sauce Bold"/>
                <a:ea typeface="+mn-ea"/>
                <a:cs typeface="+mn-cs"/>
              </a:rPr>
              <a:t>108 </a:t>
            </a:r>
            <a:r>
              <a:rPr lang="ja-JP" altLang="en-US" sz="2200" dirty="0">
                <a:solidFill>
                  <a:srgbClr val="26A2DA"/>
                </a:solidFill>
                <a:latin typeface="Open Sauce Bold"/>
              </a:rPr>
              <a:t>進行中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26A2DA"/>
              </a:solidFill>
              <a:effectLst/>
              <a:uLnTx/>
              <a:uFillTx/>
              <a:latin typeface="Open Sauce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0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99" b="0" i="0" u="none" strike="noStrike" kern="1200" cap="none" spc="0" normalizeH="0" baseline="0" noProof="0" dirty="0">
                <a:ln>
                  <a:noFill/>
                </a:ln>
                <a:solidFill>
                  <a:srgbClr val="FDDB00"/>
                </a:solidFill>
                <a:effectLst/>
                <a:uLnTx/>
                <a:uFillTx/>
                <a:latin typeface="Open Sauce Bold"/>
                <a:ea typeface="+mn-ea"/>
                <a:cs typeface="+mn-cs"/>
              </a:rPr>
              <a:t>76 </a:t>
            </a:r>
            <a:r>
              <a:rPr kumimoji="0" lang="ja-JP" altLang="en-US" sz="2199" b="0" i="0" u="none" strike="noStrike" kern="1200" cap="none" spc="0" normalizeH="0" baseline="0" noProof="0" dirty="0">
                <a:ln>
                  <a:noFill/>
                </a:ln>
                <a:solidFill>
                  <a:srgbClr val="FDDB00"/>
                </a:solidFill>
                <a:effectLst/>
                <a:uLnTx/>
                <a:uFillTx/>
                <a:latin typeface="Open Sauce Bold"/>
                <a:ea typeface="+mn-ea"/>
                <a:cs typeface="+mn-cs"/>
              </a:rPr>
              <a:t>建設予定</a:t>
            </a:r>
            <a:endParaRPr kumimoji="0" lang="en-US" sz="2199" b="0" i="0" u="none" strike="noStrike" kern="1200" cap="none" spc="0" normalizeH="0" baseline="0" noProof="0" dirty="0">
              <a:ln>
                <a:noFill/>
              </a:ln>
              <a:solidFill>
                <a:srgbClr val="FDDB00"/>
              </a:solidFill>
              <a:effectLst/>
              <a:uLnTx/>
              <a:uFillTx/>
              <a:latin typeface="Open Sauce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6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(</a:t>
            </a:r>
            <a:r>
              <a:rPr kumimoji="0" lang="ja-JP" alt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イロイロ商業港複合施設、コロン島ボラック港、ポロック港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25784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202</Words>
  <Application>Microsoft Office PowerPoint</Application>
  <PresentationFormat>ユーザー設定</PresentationFormat>
  <Paragraphs>36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Calibri</vt:lpstr>
      <vt:lpstr>Arial</vt:lpstr>
      <vt:lpstr>Open Sauce</vt:lpstr>
      <vt:lpstr>Open Sauce Bold</vt:lpstr>
      <vt:lpstr>Office Theme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Build, Build, Build</dc:title>
  <dc:creator>渡辺一史</dc:creator>
  <cp:lastModifiedBy>渡辺 一史</cp:lastModifiedBy>
  <cp:revision>4</cp:revision>
  <dcterms:created xsi:type="dcterms:W3CDTF">2006-08-16T00:00:00Z</dcterms:created>
  <dcterms:modified xsi:type="dcterms:W3CDTF">2021-02-08T00:41:51Z</dcterms:modified>
  <dc:identifier>DAEVWzw-8WM</dc:identifier>
</cp:coreProperties>
</file>