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ato" panose="020B0600070205080204" charset="0"/>
      <p:regular r:id="rId8"/>
    </p:embeddedFont>
    <p:embeddedFont>
      <p:font typeface="Lato Italics" panose="020B0600070205080204" charset="0"/>
      <p:regular r:id="rId9"/>
    </p:embeddedFont>
    <p:embeddedFont>
      <p:font typeface="Times Neue Roman" panose="020B060007020508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5343" y="-1101086"/>
            <a:ext cx="6537160" cy="11526211"/>
          </a:xfrm>
          <a:prstGeom prst="rect">
            <a:avLst/>
          </a:prstGeom>
          <a:solidFill>
            <a:srgbClr val="0A664D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797706" y="2143366"/>
            <a:ext cx="5572433" cy="619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 dirty="0">
                <a:solidFill>
                  <a:srgbClr val="373737"/>
                </a:solidFill>
                <a:latin typeface="Times Neue Roman"/>
              </a:rPr>
              <a:t>Corporate Recovery and Tax Incentives for Enterprises (CREATE) Act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633742"/>
            <a:ext cx="8452909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Reduction of Corporate Income Tax Rate from 30% to 25%</a:t>
            </a:r>
          </a:p>
        </p:txBody>
      </p:sp>
      <p:sp>
        <p:nvSpPr>
          <p:cNvPr id="5" name="AutoShape 5"/>
          <p:cNvSpPr/>
          <p:nvPr/>
        </p:nvSpPr>
        <p:spPr>
          <a:xfrm>
            <a:off x="7852503" y="-224064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028700" y="-224064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686846" y="867422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8" name="TextBox 8"/>
          <p:cNvSpPr txBox="1"/>
          <p:nvPr/>
        </p:nvSpPr>
        <p:spPr>
          <a:xfrm>
            <a:off x="9144000" y="1146403"/>
            <a:ext cx="8452909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373737"/>
                </a:solidFill>
                <a:latin typeface="Lato Italics"/>
              </a:rPr>
              <a:t>Value Added Tax (VAT) Exemptions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6938" y="1573712"/>
            <a:ext cx="8452909" cy="26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499">
                <a:solidFill>
                  <a:srgbClr val="373737"/>
                </a:solidFill>
                <a:latin typeface="Lato"/>
              </a:rPr>
              <a:t>- on low-cost and socialized housing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73737"/>
                </a:solidFill>
                <a:latin typeface="Lato"/>
              </a:rPr>
              <a:t>- medicine purchases on certain diseases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73737"/>
                </a:solidFill>
                <a:latin typeface="Lato"/>
              </a:rPr>
              <a:t>- equipment, devices, drugs, vaccines related to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73737"/>
                </a:solidFill>
                <a:latin typeface="Lato"/>
              </a:rPr>
              <a:t>  COVID-19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373737"/>
                </a:solidFill>
                <a:latin typeface="Lato"/>
              </a:rPr>
              <a:t>-petroleum and crude oil</a:t>
            </a:r>
          </a:p>
          <a:p>
            <a:pPr>
              <a:lnSpc>
                <a:spcPts val="3499"/>
              </a:lnSpc>
            </a:pPr>
            <a:r>
              <a:rPr lang="en-US" sz="2500">
                <a:solidFill>
                  <a:srgbClr val="373737"/>
                </a:solidFill>
                <a:latin typeface="Lato"/>
              </a:rPr>
              <a:t>- local purchases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36938" y="4304271"/>
            <a:ext cx="8452909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Tax Incentives on assets, labor expense, R&amp;D, training expense, domestic input, power expense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08689" y="5306951"/>
            <a:ext cx="622013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Income Tax Holiday Incentive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08689" y="5855670"/>
            <a:ext cx="8459971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Duty Exemptions on importation of CE, raw materials, spare parts, accessories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08689" y="6865824"/>
            <a:ext cx="6220131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Removal of nationality and export bias</a:t>
            </a:r>
          </a:p>
        </p:txBody>
      </p:sp>
      <p:sp>
        <p:nvSpPr>
          <p:cNvPr id="14" name="AutoShape 14"/>
          <p:cNvSpPr/>
          <p:nvPr/>
        </p:nvSpPr>
        <p:spPr>
          <a:xfrm>
            <a:off x="8686846" y="1407388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5" name="AutoShape 15"/>
          <p:cNvSpPr/>
          <p:nvPr/>
        </p:nvSpPr>
        <p:spPr>
          <a:xfrm>
            <a:off x="8679784" y="4496250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6" name="AutoShape 16"/>
          <p:cNvSpPr/>
          <p:nvPr/>
        </p:nvSpPr>
        <p:spPr>
          <a:xfrm>
            <a:off x="8651535" y="5559681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7" name="AutoShape 17"/>
          <p:cNvSpPr/>
          <p:nvPr/>
        </p:nvSpPr>
        <p:spPr>
          <a:xfrm>
            <a:off x="8651535" y="6085749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8" name="AutoShape 18"/>
          <p:cNvSpPr/>
          <p:nvPr/>
        </p:nvSpPr>
        <p:spPr>
          <a:xfrm>
            <a:off x="8651535" y="7118554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9" name="TextBox 19"/>
          <p:cNvSpPr txBox="1"/>
          <p:nvPr/>
        </p:nvSpPr>
        <p:spPr>
          <a:xfrm>
            <a:off x="9094564" y="7416724"/>
            <a:ext cx="8459971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Period of availment is up to 12 years for domestic enterprises, and 17 years for exporters and critical domestic enterprises </a:t>
            </a:r>
          </a:p>
        </p:txBody>
      </p:sp>
      <p:sp>
        <p:nvSpPr>
          <p:cNvPr id="20" name="AutoShape 20"/>
          <p:cNvSpPr/>
          <p:nvPr/>
        </p:nvSpPr>
        <p:spPr>
          <a:xfrm>
            <a:off x="8651535" y="7637278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1" name="TextBox 21"/>
          <p:cNvSpPr txBox="1"/>
          <p:nvPr/>
        </p:nvSpPr>
        <p:spPr>
          <a:xfrm>
            <a:off x="9087502" y="8428322"/>
            <a:ext cx="84670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Flexible Incentives under Power of the President</a:t>
            </a:r>
          </a:p>
        </p:txBody>
      </p:sp>
      <p:sp>
        <p:nvSpPr>
          <p:cNvPr id="22" name="AutoShape 22"/>
          <p:cNvSpPr/>
          <p:nvPr/>
        </p:nvSpPr>
        <p:spPr>
          <a:xfrm>
            <a:off x="8630348" y="8681052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3" name="TextBox 23"/>
          <p:cNvSpPr txBox="1"/>
          <p:nvPr/>
        </p:nvSpPr>
        <p:spPr>
          <a:xfrm>
            <a:off x="9087502" y="9057640"/>
            <a:ext cx="846703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599">
                <a:solidFill>
                  <a:srgbClr val="373737"/>
                </a:solidFill>
                <a:latin typeface="Lato Italics"/>
              </a:rPr>
              <a:t>Formulation of the Strategic Investment Priority Plan</a:t>
            </a:r>
          </a:p>
        </p:txBody>
      </p:sp>
      <p:sp>
        <p:nvSpPr>
          <p:cNvPr id="24" name="AutoShape 24"/>
          <p:cNvSpPr/>
          <p:nvPr/>
        </p:nvSpPr>
        <p:spPr>
          <a:xfrm>
            <a:off x="8630348" y="9310370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5" name="TextBox 25"/>
          <p:cNvSpPr txBox="1"/>
          <p:nvPr/>
        </p:nvSpPr>
        <p:spPr>
          <a:xfrm>
            <a:off x="2788741" y="9262745"/>
            <a:ext cx="4944145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373737"/>
                </a:solidFill>
                <a:latin typeface="Lato"/>
              </a:rPr>
              <a:t>*ratified by Congress on 03 February 2021, for signature of the President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5343" y="-1101086"/>
            <a:ext cx="6537160" cy="11526211"/>
          </a:xfrm>
          <a:prstGeom prst="rect">
            <a:avLst/>
          </a:prstGeom>
          <a:solidFill>
            <a:srgbClr val="0A664D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797706" y="2143366"/>
            <a:ext cx="5572433" cy="519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7400" dirty="0">
                <a:solidFill>
                  <a:srgbClr val="373737"/>
                </a:solidFill>
                <a:latin typeface="Times Neue Roman"/>
              </a:rPr>
              <a:t>法人</a:t>
            </a:r>
            <a:r>
              <a:rPr kumimoji="0" lang="ja-JP" alt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Times Neue Roman"/>
                <a:ea typeface="+mn-ea"/>
                <a:cs typeface="+mn-cs"/>
              </a:rPr>
              <a:t>の回復と企業のための税制上</a:t>
            </a:r>
            <a:endParaRPr kumimoji="0" lang="en-US" altLang="ja-JP" sz="74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Times Neue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8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Times Neue Roman"/>
                <a:ea typeface="+mn-ea"/>
                <a:cs typeface="+mn-cs"/>
              </a:rPr>
              <a:t>優遇措置（</a:t>
            </a:r>
            <a:r>
              <a:rPr kumimoji="0" lang="en-US" altLang="ja-JP" sz="74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Times Neue Roman"/>
                <a:ea typeface="+mn-ea"/>
                <a:cs typeface="+mn-cs"/>
              </a:rPr>
              <a:t>CREATE</a:t>
            </a:r>
            <a:r>
              <a:rPr kumimoji="0" lang="ja-JP" alt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Times Neue Roman"/>
                <a:ea typeface="+mn-ea"/>
                <a:cs typeface="+mn-cs"/>
              </a:rPr>
              <a:t>）法</a:t>
            </a: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Times Neue Roman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633742"/>
            <a:ext cx="8452909" cy="4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法人税率を３０％から２５％へ引き下げ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852503" y="-224064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1028700" y="-224064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8686846" y="867422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8" name="TextBox 8"/>
          <p:cNvSpPr txBox="1"/>
          <p:nvPr/>
        </p:nvSpPr>
        <p:spPr>
          <a:xfrm>
            <a:off x="9144000" y="1146403"/>
            <a:ext cx="8452909" cy="43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付加価値税（</a:t>
            </a:r>
            <a:r>
              <a:rPr kumimoji="0" lang="en-US" altLang="ja-JP" sz="26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VAT)</a:t>
            </a:r>
            <a:r>
              <a:rPr kumimoji="0" lang="ja-JP" alt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の免除</a:t>
            </a:r>
            <a:endParaRPr kumimoji="0" lang="en-US" sz="26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36938" y="1573712"/>
            <a:ext cx="8452909" cy="2200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- </a:t>
            </a:r>
            <a:r>
              <a:rPr kumimoji="0" lang="ja-JP" altLang="en-US" sz="24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低価格や公営の住宅</a:t>
            </a:r>
            <a:endParaRPr kumimoji="0" lang="en-US" sz="24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- </a:t>
            </a:r>
            <a:r>
              <a:rPr kumimoji="0" lang="ja-JP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特定の病気の薬購入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- </a:t>
            </a:r>
            <a:r>
              <a:rPr kumimoji="0" lang="en-US" altLang="ja-JP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COVID-19</a:t>
            </a:r>
            <a:r>
              <a:rPr kumimoji="0" lang="ja-JP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に関連する機器、装置、薬品、ワクチン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- </a:t>
            </a:r>
            <a:r>
              <a:rPr kumimoji="0" lang="ja-JP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石油と原油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4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- </a:t>
            </a:r>
            <a:r>
              <a:rPr kumimoji="0" lang="ja-JP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現地調達品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36938" y="4304271"/>
            <a:ext cx="8452909" cy="87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資産、人件費、研究開発、トレーニング費用、国内投入費、電力費における税制上の優遇措置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08689" y="5306951"/>
            <a:ext cx="6220131" cy="4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所得税免税期間</a:t>
            </a:r>
            <a:r>
              <a:rPr lang="ja-JP" altLang="en-US" sz="2599" dirty="0">
                <a:solidFill>
                  <a:srgbClr val="373737"/>
                </a:solidFill>
                <a:latin typeface="Lato Italics"/>
              </a:rPr>
              <a:t>による優遇措置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08689" y="5855670"/>
            <a:ext cx="8459971" cy="87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599" dirty="0">
                <a:solidFill>
                  <a:srgbClr val="373737"/>
                </a:solidFill>
                <a:latin typeface="Lato Italics"/>
              </a:rPr>
              <a:t>資本設備、</a:t>
            </a: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原材料、</a:t>
            </a:r>
            <a:r>
              <a:rPr lang="ja-JP" altLang="en-US" sz="2599" dirty="0">
                <a:solidFill>
                  <a:srgbClr val="373737"/>
                </a:solidFill>
                <a:latin typeface="Lato Italics"/>
              </a:rPr>
              <a:t>スペアパーツ、付属品の輸入に対する関税免除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08689" y="6865824"/>
            <a:ext cx="6220131" cy="4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国籍と輸出偏向の撤廃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686846" y="1407388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5" name="AutoShape 15"/>
          <p:cNvSpPr/>
          <p:nvPr/>
        </p:nvSpPr>
        <p:spPr>
          <a:xfrm>
            <a:off x="8679784" y="4496250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6" name="AutoShape 16"/>
          <p:cNvSpPr/>
          <p:nvPr/>
        </p:nvSpPr>
        <p:spPr>
          <a:xfrm>
            <a:off x="8651535" y="5559681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7" name="AutoShape 17"/>
          <p:cNvSpPr/>
          <p:nvPr/>
        </p:nvSpPr>
        <p:spPr>
          <a:xfrm>
            <a:off x="8651535" y="6085749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8" name="AutoShape 18"/>
          <p:cNvSpPr/>
          <p:nvPr/>
        </p:nvSpPr>
        <p:spPr>
          <a:xfrm>
            <a:off x="8651535" y="7118554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19" name="TextBox 19"/>
          <p:cNvSpPr txBox="1"/>
          <p:nvPr/>
        </p:nvSpPr>
        <p:spPr>
          <a:xfrm>
            <a:off x="9094564" y="7416724"/>
            <a:ext cx="8459971" cy="876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利用期間は国内企業が最長１２年、輸出業者及び重要な国内企業は最長１７年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8651535" y="7637278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1" name="TextBox 21"/>
          <p:cNvSpPr txBox="1"/>
          <p:nvPr/>
        </p:nvSpPr>
        <p:spPr>
          <a:xfrm>
            <a:off x="9087502" y="8428322"/>
            <a:ext cx="8467033" cy="417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599" dirty="0">
                <a:solidFill>
                  <a:srgbClr val="373737"/>
                </a:solidFill>
                <a:latin typeface="Lato Italics"/>
              </a:rPr>
              <a:t>大統領の権限の下、柔軟な税制上の優遇措置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8630348" y="8681052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3" name="TextBox 23"/>
          <p:cNvSpPr txBox="1"/>
          <p:nvPr/>
        </p:nvSpPr>
        <p:spPr>
          <a:xfrm>
            <a:off x="9087502" y="9057640"/>
            <a:ext cx="8467033" cy="4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599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 Italics"/>
                <a:ea typeface="+mn-ea"/>
                <a:cs typeface="+mn-cs"/>
              </a:rPr>
              <a:t>戦略的投資優先計画の策定</a:t>
            </a:r>
            <a:endParaRPr kumimoji="0" lang="en-US" sz="2599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Lato Italics"/>
              <a:ea typeface="+mn-ea"/>
              <a:cs typeface="+mn-cs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630348" y="9310370"/>
            <a:ext cx="150915" cy="98851"/>
          </a:xfrm>
          <a:prstGeom prst="rect">
            <a:avLst/>
          </a:prstGeom>
          <a:solidFill>
            <a:srgbClr val="373737"/>
          </a:solidFill>
        </p:spPr>
      </p:sp>
      <p:sp>
        <p:nvSpPr>
          <p:cNvPr id="25" name="TextBox 25"/>
          <p:cNvSpPr txBox="1"/>
          <p:nvPr/>
        </p:nvSpPr>
        <p:spPr>
          <a:xfrm>
            <a:off x="2788741" y="9262745"/>
            <a:ext cx="4944145" cy="68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*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+mj-ea"/>
                <a:ea typeface="+mj-ea"/>
                <a:cs typeface="Aldhabi" panose="020B0604020202020204" pitchFamily="2" charset="-78"/>
              </a:rPr>
              <a:t>大統領署名のため、２０２１年２月３日議会によって批准。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+mj-ea"/>
              <a:ea typeface="+mj-ea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663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316</Words>
  <Application>Microsoft Office PowerPoint</Application>
  <PresentationFormat>ユーザー設定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Lato</vt:lpstr>
      <vt:lpstr>Arial</vt:lpstr>
      <vt:lpstr>ＭＳ Ｐゴシック</vt:lpstr>
      <vt:lpstr>Times Neue Roman</vt:lpstr>
      <vt:lpstr>Lato Italics</vt:lpstr>
      <vt:lpstr>Calibri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Recovery and Tax Incentives for Enterprises (CREATE)</dc:title>
  <cp:lastModifiedBy>渡辺 一史</cp:lastModifiedBy>
  <cp:revision>7</cp:revision>
  <dcterms:created xsi:type="dcterms:W3CDTF">2006-08-16T00:00:00Z</dcterms:created>
  <dcterms:modified xsi:type="dcterms:W3CDTF">2021-02-08T04:12:15Z</dcterms:modified>
  <dc:identifier>DAEVfu1ey4E</dc:identifier>
</cp:coreProperties>
</file>