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314" r:id="rId2"/>
    <p:sldId id="315" r:id="rId3"/>
    <p:sldId id="318" r:id="rId4"/>
    <p:sldId id="316" r:id="rId5"/>
    <p:sldId id="317" r:id="rId6"/>
    <p:sldId id="319" r:id="rId7"/>
    <p:sldId id="32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RUNA MASUDA" initials="HM" lastIdx="3" clrIdx="0">
    <p:extLst>
      <p:ext uri="{19B8F6BF-5375-455C-9EA6-DF929625EA0E}">
        <p15:presenceInfo xmlns:p15="http://schemas.microsoft.com/office/powerpoint/2012/main" userId="HARUNA MASUD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E93935"/>
    <a:srgbClr val="66FF66"/>
    <a:srgbClr val="66CCFF"/>
    <a:srgbClr val="FF99FF"/>
    <a:srgbClr val="00FFFF"/>
    <a:srgbClr val="0F2D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5" autoAdjust="0"/>
    <p:restoredTop sz="94660"/>
  </p:normalViewPr>
  <p:slideViewPr>
    <p:cSldViewPr snapToGrid="0">
      <p:cViewPr>
        <p:scale>
          <a:sx n="70" d="100"/>
          <a:sy n="70" d="100"/>
        </p:scale>
        <p:origin x="75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21383-5CCB-4640-918D-AE95F97FE9CB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AB2EC-E6C8-40B2-AFA5-0976FBC4AB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203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AE0D4-EC49-4C91-98CB-074DACB80DEE}" type="datetime1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0C49-9730-45BF-A10A-7D72853697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292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586-85DA-4366-A989-BD720D5212E6}" type="datetime1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0C49-9730-45BF-A10A-7D72853697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484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2DA5-5A7A-47C0-B6E4-799AE830C45E}" type="datetime1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0C49-9730-45BF-A10A-7D72853697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905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754C-BA34-41E0-8FB7-2F3702F19BF3}" type="datetime1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0C49-9730-45BF-A10A-7D72853697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975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39B71-6DAE-4F6F-BEAF-26BF1C6B81D2}" type="datetime1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0C49-9730-45BF-A10A-7D72853697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181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79B0-608E-45A1-AF3B-2C9898158333}" type="datetime1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0C49-9730-45BF-A10A-7D72853697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497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656C5-013F-40E9-8950-A2978BD755A7}" type="datetime1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0C49-9730-45BF-A10A-7D72853697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7776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669A0-8BA4-40A3-B009-A2158FFFF3D1}" type="datetime1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0C49-9730-45BF-A10A-7D72853697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811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9D94-CA38-4E5D-8CB1-8F160900CAD1}" type="datetime1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0C49-9730-45BF-A10A-7D72853697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8858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6A01-CDE3-4655-87D2-9674D35FFFBF}" type="datetime1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0C49-9730-45BF-A10A-7D72853697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87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BF555-56C4-43B2-BA13-7B1086EB1D6F}" type="datetime1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0C49-9730-45BF-A10A-7D72853697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879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D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4DC18-F8B4-400C-8F46-F71BC6E54D45}" type="datetime1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846" y="644141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60C49-9730-45BF-A10A-7D728536979D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1882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14">
            <a:extLst>
              <a:ext uri="{FF2B5EF4-FFF2-40B4-BE49-F238E27FC236}">
                <a16:creationId xmlns:a16="http://schemas.microsoft.com/office/drawing/2014/main" id="{F886194F-E04F-8FD0-2616-5BF2D9B79AF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38585" y="59657"/>
            <a:ext cx="2648265" cy="316419"/>
          </a:xfrm>
          <a:prstGeom prst="rect">
            <a:avLst/>
          </a:prstGeom>
          <a:solidFill>
            <a:srgbClr val="0F2D4C"/>
          </a:solidFill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5E80A27A-5402-68C6-03D4-F993DA6A6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0C49-9730-45BF-A10A-7D728536979D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B989B86-22EF-3291-CA8E-08CBF6031F6D}"/>
              </a:ext>
            </a:extLst>
          </p:cNvPr>
          <p:cNvSpPr txBox="1"/>
          <p:nvPr/>
        </p:nvSpPr>
        <p:spPr>
          <a:xfrm>
            <a:off x="400650" y="1756998"/>
            <a:ext cx="83426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en-US" altLang="ja-JP" sz="2400" b="1" dirty="0">
                <a:solidFill>
                  <a:schemeClr val="bg1"/>
                </a:solidFill>
              </a:rPr>
              <a:t>Many questions will arise about the plastic waste problem. How to answer those questions is a big issue for the lecturer.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kumimoji="1" lang="en-US" altLang="ja-JP" sz="2400" b="1" dirty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en-US" altLang="ja-JP" sz="2400" b="1" dirty="0">
                <a:solidFill>
                  <a:schemeClr val="bg1"/>
                </a:solidFill>
              </a:rPr>
              <a:t>We suggest example answers and information to typical and simple questions. Some questions are tough to answer. Some questions may have different answers depending on the country and the times etc.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kumimoji="1" lang="en-US" altLang="ja-JP" sz="2400" b="1" dirty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en-US" altLang="ja-JP" sz="2400" b="1" dirty="0">
                <a:solidFill>
                  <a:schemeClr val="bg1"/>
                </a:solidFill>
              </a:rPr>
              <a:t>But through these slides, please take the opportunity to ponder how to answer questions from students. In addition, it is also recommended that the instructor ask the students such questions.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8CC9CA7-C268-5156-EF10-2EB9B0177C66}"/>
              </a:ext>
            </a:extLst>
          </p:cNvPr>
          <p:cNvSpPr txBox="1"/>
          <p:nvPr/>
        </p:nvSpPr>
        <p:spPr>
          <a:xfrm>
            <a:off x="493078" y="1083528"/>
            <a:ext cx="716331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2800" b="1" dirty="0">
                <a:solidFill>
                  <a:schemeClr val="bg1"/>
                </a:solidFill>
              </a:rPr>
              <a:t>To the Participants of Train the Trainer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0449F34-23C2-8BB5-F538-5ACCFFC83D83}"/>
              </a:ext>
            </a:extLst>
          </p:cNvPr>
          <p:cNvSpPr txBox="1"/>
          <p:nvPr/>
        </p:nvSpPr>
        <p:spPr>
          <a:xfrm>
            <a:off x="400650" y="217866"/>
            <a:ext cx="60249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3600" b="1" dirty="0">
                <a:solidFill>
                  <a:schemeClr val="bg1"/>
                </a:solidFill>
              </a:rPr>
              <a:t>How to answer the question</a:t>
            </a:r>
          </a:p>
        </p:txBody>
      </p:sp>
    </p:spTree>
    <p:extLst>
      <p:ext uri="{BB962C8B-B14F-4D97-AF65-F5344CB8AC3E}">
        <p14:creationId xmlns:p14="http://schemas.microsoft.com/office/powerpoint/2010/main" val="2830798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図 24">
            <a:extLst>
              <a:ext uri="{FF2B5EF4-FFF2-40B4-BE49-F238E27FC236}">
                <a16:creationId xmlns:a16="http://schemas.microsoft.com/office/drawing/2014/main" id="{79417800-6536-42C6-1D58-5F09B5090CB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42854" y="5009888"/>
            <a:ext cx="2280266" cy="1624690"/>
          </a:xfrm>
          <a:prstGeom prst="rect">
            <a:avLst/>
          </a:prstGeom>
        </p:spPr>
      </p:pic>
      <p:sp>
        <p:nvSpPr>
          <p:cNvPr id="26" name="吹き出し: 円形 25">
            <a:extLst>
              <a:ext uri="{FF2B5EF4-FFF2-40B4-BE49-F238E27FC236}">
                <a16:creationId xmlns:a16="http://schemas.microsoft.com/office/drawing/2014/main" id="{D1769735-A733-8D5E-5930-3312F48FF1FC}"/>
              </a:ext>
            </a:extLst>
          </p:cNvPr>
          <p:cNvSpPr/>
          <p:nvPr/>
        </p:nvSpPr>
        <p:spPr>
          <a:xfrm>
            <a:off x="6796409" y="4792358"/>
            <a:ext cx="2057400" cy="1228107"/>
          </a:xfrm>
          <a:prstGeom prst="wedgeEllipseCallout">
            <a:avLst>
              <a:gd name="adj1" fmla="val -64244"/>
              <a:gd name="adj2" fmla="val 254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14">
            <a:extLst>
              <a:ext uri="{FF2B5EF4-FFF2-40B4-BE49-F238E27FC236}">
                <a16:creationId xmlns:a16="http://schemas.microsoft.com/office/drawing/2014/main" id="{F886194F-E04F-8FD0-2616-5BF2D9B79AF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38585" y="59657"/>
            <a:ext cx="2648265" cy="316419"/>
          </a:xfrm>
          <a:prstGeom prst="rect">
            <a:avLst/>
          </a:prstGeom>
          <a:solidFill>
            <a:srgbClr val="0F2D4C"/>
          </a:solidFill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89DBE42-3635-6E0C-A948-16ACC3D33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0C49-9730-45BF-A10A-7D728536979D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05C586-3C09-29DA-91A6-71513B4465F9}"/>
              </a:ext>
            </a:extLst>
          </p:cNvPr>
          <p:cNvSpPr txBox="1"/>
          <p:nvPr/>
        </p:nvSpPr>
        <p:spPr>
          <a:xfrm>
            <a:off x="715879" y="537357"/>
            <a:ext cx="771224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800" b="1" u="sng" dirty="0">
                <a:solidFill>
                  <a:srgbClr val="66FFFF"/>
                </a:solidFill>
              </a:rPr>
              <a:t>How did researchers calculate the amount of plastic waste that inputs from land into the ocean?</a:t>
            </a:r>
            <a:endParaRPr lang="ja-JP" altLang="en-US" sz="2800" b="1" u="sng" dirty="0">
              <a:solidFill>
                <a:srgbClr val="66FFFF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0D6CBE1-5355-57E2-B678-726169E55493}"/>
              </a:ext>
            </a:extLst>
          </p:cNvPr>
          <p:cNvSpPr txBox="1"/>
          <p:nvPr/>
        </p:nvSpPr>
        <p:spPr>
          <a:xfrm>
            <a:off x="715880" y="6503773"/>
            <a:ext cx="771224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100" dirty="0">
                <a:solidFill>
                  <a:schemeClr val="bg1"/>
                </a:solidFill>
              </a:rPr>
              <a:t>Source: </a:t>
            </a:r>
            <a:r>
              <a:rPr lang="en-US" altLang="ja-JP" sz="1100" dirty="0" err="1">
                <a:solidFill>
                  <a:schemeClr val="bg1"/>
                </a:solidFill>
              </a:rPr>
              <a:t>Jambeck</a:t>
            </a:r>
            <a:r>
              <a:rPr lang="en-US" altLang="ja-JP" sz="1100" dirty="0">
                <a:solidFill>
                  <a:schemeClr val="bg1"/>
                </a:solidFill>
              </a:rPr>
              <a:t> et al.,</a:t>
            </a:r>
            <a:r>
              <a:rPr lang="ja-JP" altLang="en-US" sz="1100" dirty="0">
                <a:solidFill>
                  <a:schemeClr val="bg1"/>
                </a:solidFill>
              </a:rPr>
              <a:t> </a:t>
            </a:r>
            <a:r>
              <a:rPr lang="en-US" altLang="ja-JP" sz="1100" dirty="0">
                <a:solidFill>
                  <a:schemeClr val="bg1"/>
                </a:solidFill>
              </a:rPr>
              <a:t>2015,</a:t>
            </a:r>
            <a:r>
              <a:rPr lang="ja-JP" altLang="en-US" sz="1100" dirty="0">
                <a:solidFill>
                  <a:schemeClr val="bg1"/>
                </a:solidFill>
              </a:rPr>
              <a:t> </a:t>
            </a:r>
            <a:r>
              <a:rPr lang="en-US" altLang="ja-JP" sz="1100" dirty="0">
                <a:solidFill>
                  <a:schemeClr val="bg1"/>
                </a:solidFill>
              </a:rPr>
              <a:t>Plastic waste inputs from land into the ocean, </a:t>
            </a:r>
            <a:r>
              <a:rPr lang="en-US" altLang="ja-JP" sz="1100" i="1" dirty="0">
                <a:solidFill>
                  <a:schemeClr val="bg1"/>
                </a:solidFill>
              </a:rPr>
              <a:t>Science </a:t>
            </a:r>
            <a:r>
              <a:rPr lang="en-US" altLang="ja-JP" sz="1100" dirty="0">
                <a:solidFill>
                  <a:schemeClr val="bg1"/>
                </a:solidFill>
              </a:rPr>
              <a:t>13 Feb 2015 Vol 347, Issue 6223 pp. 768-771</a:t>
            </a:r>
            <a:endParaRPr lang="ja-JP" altLang="en-US" sz="1100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B758B51-2DA7-D1E5-7C61-BE3A477F5E36}"/>
              </a:ext>
            </a:extLst>
          </p:cNvPr>
          <p:cNvSpPr txBox="1"/>
          <p:nvPr/>
        </p:nvSpPr>
        <p:spPr>
          <a:xfrm>
            <a:off x="721766" y="1667513"/>
            <a:ext cx="76707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1" dirty="0">
                <a:solidFill>
                  <a:schemeClr val="bg1"/>
                </a:solidFill>
              </a:rPr>
              <a:t>There are several estimates on the amount of plastic entering the ocean. Here we present the calculation way used in the most frequently cited papers.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D8DB3D8-5733-8513-0C43-6456DBE6AFFE}"/>
              </a:ext>
            </a:extLst>
          </p:cNvPr>
          <p:cNvSpPr txBox="1"/>
          <p:nvPr/>
        </p:nvSpPr>
        <p:spPr>
          <a:xfrm>
            <a:off x="818281" y="4980836"/>
            <a:ext cx="386970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1" dirty="0">
                <a:solidFill>
                  <a:schemeClr val="bg1"/>
                </a:solidFill>
              </a:rPr>
              <a:t>It was calculated that </a:t>
            </a:r>
            <a:r>
              <a:rPr lang="en-US" altLang="ja-JP" b="1" dirty="0">
                <a:solidFill>
                  <a:srgbClr val="FFC000"/>
                </a:solidFill>
              </a:rPr>
              <a:t>4.8 to 12.7 </a:t>
            </a:r>
            <a:r>
              <a:rPr lang="en-US" altLang="ja-JP" b="1" dirty="0">
                <a:solidFill>
                  <a:schemeClr val="bg1"/>
                </a:solidFill>
              </a:rPr>
              <a:t>million MT entering the ocean in 2010. </a:t>
            </a:r>
          </a:p>
          <a:p>
            <a:r>
              <a:rPr lang="en-US" altLang="ja-JP" b="1" dirty="0">
                <a:solidFill>
                  <a:srgbClr val="FFC000"/>
                </a:solidFill>
              </a:rPr>
              <a:t>8 million</a:t>
            </a:r>
            <a:r>
              <a:rPr lang="en-US" altLang="ja-JP" b="1" dirty="0">
                <a:solidFill>
                  <a:schemeClr val="bg1"/>
                </a:solidFill>
              </a:rPr>
              <a:t> tons in the middle of that amount is a often used number.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20BB3D5-5200-68D3-AE68-77E35271A5CA}"/>
              </a:ext>
            </a:extLst>
          </p:cNvPr>
          <p:cNvSpPr txBox="1"/>
          <p:nvPr/>
        </p:nvSpPr>
        <p:spPr>
          <a:xfrm>
            <a:off x="818281" y="2435223"/>
            <a:ext cx="7465954" cy="1754326"/>
          </a:xfrm>
          <a:prstGeom prst="rect">
            <a:avLst/>
          </a:prstGeom>
          <a:noFill/>
          <a:ln>
            <a:solidFill>
              <a:srgbClr val="FFC000"/>
            </a:solidFill>
            <a:prstDash val="lgDash"/>
          </a:ln>
        </p:spPr>
        <p:txBody>
          <a:bodyPr wrap="square">
            <a:spAutoFit/>
          </a:bodyPr>
          <a:lstStyle/>
          <a:p>
            <a:r>
              <a:rPr lang="en-US" altLang="ja-JP" b="1" dirty="0">
                <a:solidFill>
                  <a:schemeClr val="bg1"/>
                </a:solidFill>
              </a:rPr>
              <a:t>Amount of plastic waste entering into the ocean = </a:t>
            </a:r>
          </a:p>
          <a:p>
            <a:r>
              <a:rPr lang="en-US" altLang="ja-JP" b="1" dirty="0">
                <a:solidFill>
                  <a:schemeClr val="bg1"/>
                </a:solidFill>
              </a:rPr>
              <a:t>Population living within 50km of the coast ×</a:t>
            </a:r>
          </a:p>
          <a:p>
            <a:r>
              <a:rPr lang="en-US" altLang="ja-JP" b="1" dirty="0">
                <a:solidFill>
                  <a:schemeClr val="bg1"/>
                </a:solidFill>
              </a:rPr>
              <a:t>Amount of waste generated per capita (from GDP and other sources) ×</a:t>
            </a:r>
          </a:p>
          <a:p>
            <a:r>
              <a:rPr lang="en-US" altLang="ja-JP" b="1" dirty="0">
                <a:solidFill>
                  <a:schemeClr val="bg1"/>
                </a:solidFill>
              </a:rPr>
              <a:t>Ratio of Mismanaged Waste ×</a:t>
            </a:r>
          </a:p>
          <a:p>
            <a:r>
              <a:rPr lang="en-US" altLang="ja-JP" b="1" dirty="0">
                <a:solidFill>
                  <a:schemeClr val="bg1"/>
                </a:solidFill>
              </a:rPr>
              <a:t>Ratio of plastics in waste (estimated from information by country)×</a:t>
            </a:r>
          </a:p>
          <a:p>
            <a:r>
              <a:rPr lang="en-US" altLang="ja-JP" b="1" dirty="0">
                <a:solidFill>
                  <a:schemeClr val="bg1"/>
                </a:solidFill>
              </a:rPr>
              <a:t>Ratio discharged into the ocean (constant)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C09E99A-FBBC-05E0-5FE4-BBE0454CFCB6}"/>
              </a:ext>
            </a:extLst>
          </p:cNvPr>
          <p:cNvSpPr txBox="1"/>
          <p:nvPr/>
        </p:nvSpPr>
        <p:spPr>
          <a:xfrm>
            <a:off x="6961441" y="5001187"/>
            <a:ext cx="18923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b="1" dirty="0">
                <a:solidFill>
                  <a:schemeClr val="bg1"/>
                </a:solidFill>
              </a:rPr>
              <a:t>This is one estimate. There are various other estimates.</a:t>
            </a:r>
            <a:endParaRPr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E993673-BE6D-4F17-74B4-7E3B5911EAFA}"/>
              </a:ext>
            </a:extLst>
          </p:cNvPr>
          <p:cNvSpPr txBox="1"/>
          <p:nvPr/>
        </p:nvSpPr>
        <p:spPr>
          <a:xfrm>
            <a:off x="839022" y="4228845"/>
            <a:ext cx="74659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400" b="1" dirty="0">
                <a:solidFill>
                  <a:schemeClr val="bg1"/>
                </a:solidFill>
              </a:rPr>
              <a:t>Target Country: 192</a:t>
            </a:r>
          </a:p>
          <a:p>
            <a:r>
              <a:rPr lang="en-US" altLang="ja-JP" sz="1400" b="1" dirty="0">
                <a:solidFill>
                  <a:schemeClr val="bg1"/>
                </a:solidFill>
              </a:rPr>
              <a:t>Mismanaged Waste : Total of inadequately managed waste estimated by country and 2% littering</a:t>
            </a:r>
          </a:p>
        </p:txBody>
      </p:sp>
    </p:spTree>
    <p:extLst>
      <p:ext uri="{BB962C8B-B14F-4D97-AF65-F5344CB8AC3E}">
        <p14:creationId xmlns:p14="http://schemas.microsoft.com/office/powerpoint/2010/main" val="1917331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吹き出し: 円形 25">
            <a:extLst>
              <a:ext uri="{FF2B5EF4-FFF2-40B4-BE49-F238E27FC236}">
                <a16:creationId xmlns:a16="http://schemas.microsoft.com/office/drawing/2014/main" id="{D1769735-A733-8D5E-5930-3312F48FF1FC}"/>
              </a:ext>
            </a:extLst>
          </p:cNvPr>
          <p:cNvSpPr/>
          <p:nvPr/>
        </p:nvSpPr>
        <p:spPr>
          <a:xfrm>
            <a:off x="6290035" y="4951625"/>
            <a:ext cx="2574989" cy="1142686"/>
          </a:xfrm>
          <a:prstGeom prst="wedgeEllipseCallout">
            <a:avLst>
              <a:gd name="adj1" fmla="val -62496"/>
              <a:gd name="adj2" fmla="val 207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14">
            <a:extLst>
              <a:ext uri="{FF2B5EF4-FFF2-40B4-BE49-F238E27FC236}">
                <a16:creationId xmlns:a16="http://schemas.microsoft.com/office/drawing/2014/main" id="{F886194F-E04F-8FD0-2616-5BF2D9B79AF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38585" y="59657"/>
            <a:ext cx="2648265" cy="316419"/>
          </a:xfrm>
          <a:prstGeom prst="rect">
            <a:avLst/>
          </a:prstGeom>
          <a:solidFill>
            <a:srgbClr val="0F2D4C"/>
          </a:solidFill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89DBE42-3635-6E0C-A948-16ACC3D33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0C49-9730-45BF-A10A-7D728536979D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05C586-3C09-29DA-91A6-71513B4465F9}"/>
              </a:ext>
            </a:extLst>
          </p:cNvPr>
          <p:cNvSpPr txBox="1"/>
          <p:nvPr/>
        </p:nvSpPr>
        <p:spPr>
          <a:xfrm>
            <a:off x="715879" y="599589"/>
            <a:ext cx="79777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800" b="1" u="sng" dirty="0">
                <a:solidFill>
                  <a:srgbClr val="66FFFF"/>
                </a:solidFill>
              </a:rPr>
              <a:t>How to measure microplastics floating in the ocean?</a:t>
            </a:r>
            <a:endParaRPr lang="ja-JP" altLang="en-US" sz="2800" b="1" u="sng" dirty="0">
              <a:solidFill>
                <a:srgbClr val="66FFFF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B758B51-2DA7-D1E5-7C61-BE3A477F5E36}"/>
              </a:ext>
            </a:extLst>
          </p:cNvPr>
          <p:cNvSpPr txBox="1"/>
          <p:nvPr/>
        </p:nvSpPr>
        <p:spPr>
          <a:xfrm>
            <a:off x="603869" y="1366763"/>
            <a:ext cx="79777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400" b="1" dirty="0">
                <a:solidFill>
                  <a:schemeClr val="bg1"/>
                </a:solidFill>
              </a:rPr>
              <a:t>Generally, microplastics are collected using special nets such as </a:t>
            </a:r>
            <a:r>
              <a:rPr lang="en-US" altLang="ja-JP" sz="2400" b="1" dirty="0">
                <a:solidFill>
                  <a:srgbClr val="FFC000"/>
                </a:solidFill>
              </a:rPr>
              <a:t>Neuston net</a:t>
            </a:r>
            <a:r>
              <a:rPr lang="en-US" altLang="ja-JP" sz="2400" b="1" dirty="0">
                <a:solidFill>
                  <a:schemeClr val="bg1"/>
                </a:solidFill>
              </a:rPr>
              <a:t> and </a:t>
            </a:r>
            <a:r>
              <a:rPr lang="en-US" altLang="ja-JP" sz="2400" b="1" dirty="0">
                <a:solidFill>
                  <a:srgbClr val="FFC000"/>
                </a:solidFill>
              </a:rPr>
              <a:t>Manta net</a:t>
            </a:r>
            <a:r>
              <a:rPr lang="en-US" altLang="ja-JP" sz="24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C09E99A-FBBC-05E0-5FE4-BBE0454CFCB6}"/>
              </a:ext>
            </a:extLst>
          </p:cNvPr>
          <p:cNvSpPr txBox="1"/>
          <p:nvPr/>
        </p:nvSpPr>
        <p:spPr>
          <a:xfrm>
            <a:off x="6574357" y="5105164"/>
            <a:ext cx="216331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b="1" dirty="0">
                <a:solidFill>
                  <a:schemeClr val="bg1"/>
                </a:solidFill>
              </a:rPr>
              <a:t>Standardization of microplastic collection methods is underway.</a:t>
            </a:r>
            <a:endParaRPr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00ADE6F-F7D0-B6E7-022A-9E8146876643}"/>
              </a:ext>
            </a:extLst>
          </p:cNvPr>
          <p:cNvSpPr txBox="1"/>
          <p:nvPr/>
        </p:nvSpPr>
        <p:spPr>
          <a:xfrm>
            <a:off x="883738" y="2103160"/>
            <a:ext cx="500872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b="1" dirty="0">
                <a:solidFill>
                  <a:schemeClr val="bg1"/>
                </a:solidFill>
              </a:rPr>
              <a:t>(Originally, it is a net for collecting plankton in the sea)</a:t>
            </a:r>
            <a:endParaRPr lang="ja-JP" altLang="en-US" sz="1600" b="1" dirty="0">
              <a:solidFill>
                <a:schemeClr val="bg1"/>
              </a:solidFill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7EDA5316-DEA7-9849-2561-188D3CFDBBA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6076" y="2570563"/>
            <a:ext cx="2522026" cy="1716874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7D5663D6-7C40-A96A-85DF-DE5A0ACD5E9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63267" y="2587360"/>
            <a:ext cx="2315704" cy="1743285"/>
          </a:xfrm>
          <a:prstGeom prst="rect">
            <a:avLst/>
          </a:prstGeom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6FDCC6F-7DD5-C763-72E2-D38E333CDB32}"/>
              </a:ext>
            </a:extLst>
          </p:cNvPr>
          <p:cNvSpPr txBox="1"/>
          <p:nvPr/>
        </p:nvSpPr>
        <p:spPr>
          <a:xfrm>
            <a:off x="1478274" y="4247009"/>
            <a:ext cx="129762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b="1" dirty="0">
                <a:solidFill>
                  <a:schemeClr val="bg1"/>
                </a:solidFill>
              </a:rPr>
              <a:t>Neuston net</a:t>
            </a:r>
            <a:endParaRPr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532FD33-3D76-2A7C-8A42-B7C468CA1815}"/>
              </a:ext>
            </a:extLst>
          </p:cNvPr>
          <p:cNvSpPr txBox="1"/>
          <p:nvPr/>
        </p:nvSpPr>
        <p:spPr>
          <a:xfrm>
            <a:off x="4275466" y="4274444"/>
            <a:ext cx="129762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b="1" dirty="0">
                <a:solidFill>
                  <a:schemeClr val="bg1"/>
                </a:solidFill>
              </a:rPr>
              <a:t>Manta net</a:t>
            </a:r>
            <a:endParaRPr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9CF2CF2-3782-AB8A-A853-D3174CC7520F}"/>
              </a:ext>
            </a:extLst>
          </p:cNvPr>
          <p:cNvSpPr txBox="1"/>
          <p:nvPr/>
        </p:nvSpPr>
        <p:spPr>
          <a:xfrm>
            <a:off x="6185294" y="2769681"/>
            <a:ext cx="278447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1" dirty="0">
                <a:solidFill>
                  <a:schemeClr val="bg1"/>
                </a:solidFill>
              </a:rPr>
              <a:t>The net is towed by a ship.</a:t>
            </a:r>
            <a:r>
              <a:rPr lang="en-US" altLang="ja-JP" sz="1800" b="1" dirty="0">
                <a:solidFill>
                  <a:schemeClr val="bg1"/>
                </a:solidFill>
              </a:rPr>
              <a:t> </a:t>
            </a:r>
          </a:p>
          <a:p>
            <a:r>
              <a:rPr lang="en-US" altLang="ja-JP" sz="1800" b="1" dirty="0">
                <a:solidFill>
                  <a:schemeClr val="bg1"/>
                </a:solidFill>
              </a:rPr>
              <a:t>A typical mesh is about 300 µm(0.3mm). </a:t>
            </a:r>
          </a:p>
          <a:p>
            <a:r>
              <a:rPr lang="en-US" altLang="ja-JP" sz="1800" b="1" dirty="0">
                <a:solidFill>
                  <a:schemeClr val="bg1"/>
                </a:solidFill>
              </a:rPr>
              <a:t>If the mesh is too small, it will clog.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8173B15-E695-EF6E-8EEB-F30923C6322C}"/>
              </a:ext>
            </a:extLst>
          </p:cNvPr>
          <p:cNvSpPr txBox="1"/>
          <p:nvPr/>
        </p:nvSpPr>
        <p:spPr>
          <a:xfrm>
            <a:off x="866076" y="4891072"/>
            <a:ext cx="269472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400" b="1" dirty="0">
                <a:solidFill>
                  <a:schemeClr val="bg1"/>
                </a:solidFill>
              </a:rPr>
              <a:t>Microplastics can be collected by such fine mesh nets.</a:t>
            </a:r>
            <a:endParaRPr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2D49220-9DFB-3970-7824-7388A581C0AF}"/>
              </a:ext>
            </a:extLst>
          </p:cNvPr>
          <p:cNvSpPr txBox="1"/>
          <p:nvPr/>
        </p:nvSpPr>
        <p:spPr>
          <a:xfrm>
            <a:off x="691336" y="6493670"/>
            <a:ext cx="789027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100" dirty="0" err="1">
                <a:solidFill>
                  <a:schemeClr val="bg1"/>
                </a:solidFill>
              </a:rPr>
              <a:t>Michida</a:t>
            </a:r>
            <a:r>
              <a:rPr lang="en-US" altLang="ja-JP" sz="1100" dirty="0">
                <a:solidFill>
                  <a:schemeClr val="bg1"/>
                </a:solidFill>
              </a:rPr>
              <a:t> et al., 2019, Guidelines for Harmonizing Ocean Surface Microplastic Monitoring Methods, Ministry of the Environment, Japan</a:t>
            </a:r>
            <a:endParaRPr lang="ja-JP" altLang="en-US" sz="1100" dirty="0">
              <a:solidFill>
                <a:schemeClr val="bg1"/>
              </a:solidFill>
            </a:endParaRPr>
          </a:p>
        </p:txBody>
      </p:sp>
      <p:pic>
        <p:nvPicPr>
          <p:cNvPr id="1026" name="Picture 2" descr="かわいい船のイラスト">
            <a:extLst>
              <a:ext uri="{FF2B5EF4-FFF2-40B4-BE49-F238E27FC236}">
                <a16:creationId xmlns:a16="http://schemas.microsoft.com/office/drawing/2014/main" id="{F5DE3859-B511-9C38-2532-B9482D9036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90244" y="4656775"/>
            <a:ext cx="2218899" cy="184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8002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14">
            <a:extLst>
              <a:ext uri="{FF2B5EF4-FFF2-40B4-BE49-F238E27FC236}">
                <a16:creationId xmlns:a16="http://schemas.microsoft.com/office/drawing/2014/main" id="{F886194F-E04F-8FD0-2616-5BF2D9B79AF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38585" y="59657"/>
            <a:ext cx="2648265" cy="316419"/>
          </a:xfrm>
          <a:prstGeom prst="rect">
            <a:avLst/>
          </a:prstGeom>
          <a:solidFill>
            <a:srgbClr val="0F2D4C"/>
          </a:solidFill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89DBE42-3635-6E0C-A948-16ACC3D33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0C49-9730-45BF-A10A-7D728536979D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E9181E2-3E60-75C8-CC2A-8E10C62B6549}"/>
              </a:ext>
            </a:extLst>
          </p:cNvPr>
          <p:cNvSpPr txBox="1"/>
          <p:nvPr/>
        </p:nvSpPr>
        <p:spPr>
          <a:xfrm>
            <a:off x="529777" y="636171"/>
            <a:ext cx="801864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800" b="1" u="sng" dirty="0">
                <a:solidFill>
                  <a:srgbClr val="66FFFF"/>
                </a:solidFill>
              </a:rPr>
              <a:t>Should I not eat fish anymore because of the effects of microplastics?</a:t>
            </a:r>
            <a:endParaRPr lang="ja-JP" altLang="en-US" sz="2800" b="1" u="sng" dirty="0">
              <a:solidFill>
                <a:srgbClr val="66FFFF"/>
              </a:solidFill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BD87B0D-D14E-EA11-E203-7E97F12166F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813042">
            <a:off x="5173512" y="4892912"/>
            <a:ext cx="2522026" cy="1048042"/>
          </a:xfrm>
          <a:prstGeom prst="rect">
            <a:avLst/>
          </a:prstGeom>
        </p:spPr>
      </p:pic>
      <p:sp>
        <p:nvSpPr>
          <p:cNvPr id="7" name="吹き出し: 円形 6">
            <a:extLst>
              <a:ext uri="{FF2B5EF4-FFF2-40B4-BE49-F238E27FC236}">
                <a16:creationId xmlns:a16="http://schemas.microsoft.com/office/drawing/2014/main" id="{EC8C57C9-16AE-4B7B-BDB0-24A0E834540D}"/>
              </a:ext>
            </a:extLst>
          </p:cNvPr>
          <p:cNvSpPr/>
          <p:nvPr/>
        </p:nvSpPr>
        <p:spPr>
          <a:xfrm>
            <a:off x="6438585" y="3984378"/>
            <a:ext cx="2574989" cy="1292819"/>
          </a:xfrm>
          <a:prstGeom prst="wedgeEllipseCallout">
            <a:avLst>
              <a:gd name="adj1" fmla="val -65767"/>
              <a:gd name="adj2" fmla="val 158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ABFC99A-0808-DF97-8552-7AC49F0A687A}"/>
              </a:ext>
            </a:extLst>
          </p:cNvPr>
          <p:cNvSpPr txBox="1"/>
          <p:nvPr/>
        </p:nvSpPr>
        <p:spPr>
          <a:xfrm>
            <a:off x="6761546" y="4065542"/>
            <a:ext cx="216331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b="1" dirty="0">
                <a:solidFill>
                  <a:schemeClr val="bg1"/>
                </a:solidFill>
              </a:rPr>
              <a:t>In the future, if the amount of plastic waste increases further, it may have an impact.</a:t>
            </a:r>
            <a:endParaRPr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D47DC4E-29EB-FDBC-4494-84D10E8CA5E5}"/>
              </a:ext>
            </a:extLst>
          </p:cNvPr>
          <p:cNvSpPr txBox="1"/>
          <p:nvPr/>
        </p:nvSpPr>
        <p:spPr>
          <a:xfrm>
            <a:off x="529777" y="1716803"/>
            <a:ext cx="8137731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000" b="1" dirty="0">
                <a:solidFill>
                  <a:schemeClr val="bg1"/>
                </a:solidFill>
              </a:rPr>
              <a:t>At this time, the intake of MP into the human body and its harmful effects are not at a problematic level. </a:t>
            </a:r>
          </a:p>
          <a:p>
            <a:endParaRPr lang="en-US" altLang="ja-JP" sz="2000" b="1" dirty="0">
              <a:solidFill>
                <a:schemeClr val="bg1"/>
              </a:solidFill>
            </a:endParaRPr>
          </a:p>
          <a:p>
            <a:r>
              <a:rPr lang="en-US" altLang="ja-JP" sz="2000" b="1" dirty="0">
                <a:solidFill>
                  <a:schemeClr val="bg1"/>
                </a:solidFill>
              </a:rPr>
              <a:t>Even if you avoid eating fish, MP is easily taken in from other sources.</a:t>
            </a:r>
          </a:p>
          <a:p>
            <a:endParaRPr lang="en-US" altLang="ja-JP" sz="2000" b="1" dirty="0">
              <a:solidFill>
                <a:schemeClr val="bg1"/>
              </a:solidFill>
            </a:endParaRPr>
          </a:p>
          <a:p>
            <a:r>
              <a:rPr lang="en-US" altLang="ja-JP" sz="2000" b="1" dirty="0">
                <a:solidFill>
                  <a:schemeClr val="bg1"/>
                </a:solidFill>
              </a:rPr>
              <a:t>Most of the bad effects of microplastics ingested by living organisms have been confirmed in the laboratory environment </a:t>
            </a:r>
            <a:r>
              <a:rPr lang="en-US" altLang="ja-JP" sz="1600" b="1" dirty="0">
                <a:solidFill>
                  <a:schemeClr val="bg1"/>
                </a:solidFill>
              </a:rPr>
              <a:t>(=MP concentration is high).</a:t>
            </a:r>
            <a:endParaRPr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37E0EFF-D704-6A20-F053-922C971CA1C8}"/>
              </a:ext>
            </a:extLst>
          </p:cNvPr>
          <p:cNvSpPr txBox="1"/>
          <p:nvPr/>
        </p:nvSpPr>
        <p:spPr>
          <a:xfrm>
            <a:off x="529777" y="6123437"/>
            <a:ext cx="789027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000" dirty="0">
                <a:solidFill>
                  <a:schemeClr val="bg1"/>
                </a:solidFill>
              </a:rPr>
              <a:t>Barboza</a:t>
            </a:r>
            <a:r>
              <a:rPr lang="ja-JP" altLang="en-US" sz="1000" dirty="0">
                <a:solidFill>
                  <a:schemeClr val="bg1"/>
                </a:solidFill>
              </a:rPr>
              <a:t> </a:t>
            </a:r>
            <a:r>
              <a:rPr lang="en-US" altLang="ja-JP" sz="1000" dirty="0">
                <a:solidFill>
                  <a:schemeClr val="bg1"/>
                </a:solidFill>
              </a:rPr>
              <a:t>et al., 2020, Microplastics in wild fish from North East Atlantic Ocean and its potential for causing neurotoxic effects, lipid oxidative damage, and human health risks associated with ingestion exposure, </a:t>
            </a:r>
            <a:r>
              <a:rPr lang="en-US" altLang="ja-JP" sz="1000" i="1" dirty="0">
                <a:solidFill>
                  <a:schemeClr val="bg1"/>
                </a:solidFill>
              </a:rPr>
              <a:t>Science of The Total Environment, Volume 717, 15 May</a:t>
            </a:r>
            <a:endParaRPr lang="ja-JP" altLang="en-US" sz="1000" i="1" dirty="0">
              <a:solidFill>
                <a:schemeClr val="bg1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601B5CF-E6DF-FBDF-EB34-7D6334ED4B33}"/>
              </a:ext>
            </a:extLst>
          </p:cNvPr>
          <p:cNvSpPr txBox="1"/>
          <p:nvPr/>
        </p:nvSpPr>
        <p:spPr>
          <a:xfrm>
            <a:off x="529777" y="5904116"/>
            <a:ext cx="736935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000" dirty="0">
                <a:solidFill>
                  <a:schemeClr val="bg1"/>
                </a:solidFill>
              </a:rPr>
              <a:t>NHM Nor et al., 2021, Lifetime Accumulation of Microplastic in Children and Adults, Environ</a:t>
            </a:r>
            <a:r>
              <a:rPr lang="en-US" altLang="ja-JP" sz="1000" i="1" dirty="0">
                <a:solidFill>
                  <a:schemeClr val="bg1"/>
                </a:solidFill>
              </a:rPr>
              <a:t>. Sci. Technol</a:t>
            </a:r>
            <a:r>
              <a:rPr lang="en-US" altLang="ja-JP" sz="1000" dirty="0">
                <a:solidFill>
                  <a:schemeClr val="bg1"/>
                </a:solidFill>
              </a:rPr>
              <a:t>. 2021, 55, 8, 5084–5096</a:t>
            </a:r>
            <a:endParaRPr lang="ja-JP" altLang="en-US" sz="1000" dirty="0">
              <a:solidFill>
                <a:schemeClr val="bg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A78E908-236D-259A-717A-3A82955F18FB}"/>
              </a:ext>
            </a:extLst>
          </p:cNvPr>
          <p:cNvSpPr txBox="1"/>
          <p:nvPr/>
        </p:nvSpPr>
        <p:spPr>
          <a:xfrm>
            <a:off x="617264" y="4110826"/>
            <a:ext cx="4572000" cy="1631216"/>
          </a:xfrm>
          <a:prstGeom prst="rect">
            <a:avLst/>
          </a:prstGeom>
          <a:noFill/>
          <a:ln>
            <a:solidFill>
              <a:srgbClr val="FFC000"/>
            </a:solidFill>
            <a:prstDash val="lgDash"/>
          </a:ln>
        </p:spPr>
        <p:txBody>
          <a:bodyPr wrap="square">
            <a:spAutoFit/>
          </a:bodyPr>
          <a:lstStyle/>
          <a:p>
            <a:r>
              <a:rPr lang="en-US" altLang="ja-JP" sz="2000" b="1" dirty="0">
                <a:solidFill>
                  <a:schemeClr val="bg1"/>
                </a:solidFill>
              </a:rPr>
              <a:t>However, there are long-term concerns such as the effects of additives and harmful substances attached to MP on the human body, so further research is expected.</a:t>
            </a:r>
            <a:endParaRPr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40DDA23-21E6-B25D-3ED5-3392C8DAA60A}"/>
              </a:ext>
            </a:extLst>
          </p:cNvPr>
          <p:cNvSpPr txBox="1"/>
          <p:nvPr/>
        </p:nvSpPr>
        <p:spPr>
          <a:xfrm>
            <a:off x="529777" y="6496647"/>
            <a:ext cx="736935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000" dirty="0">
                <a:solidFill>
                  <a:schemeClr val="bg1"/>
                </a:solidFill>
              </a:rPr>
              <a:t>MSL Yee, 2021, Impact of Microplastics and Nanoplastics on Human Health, Nanomaterials 2021, 11(2), 496</a:t>
            </a:r>
          </a:p>
        </p:txBody>
      </p:sp>
    </p:spTree>
    <p:extLst>
      <p:ext uri="{BB962C8B-B14F-4D97-AF65-F5344CB8AC3E}">
        <p14:creationId xmlns:p14="http://schemas.microsoft.com/office/powerpoint/2010/main" val="981033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14">
            <a:extLst>
              <a:ext uri="{FF2B5EF4-FFF2-40B4-BE49-F238E27FC236}">
                <a16:creationId xmlns:a16="http://schemas.microsoft.com/office/drawing/2014/main" id="{F886194F-E04F-8FD0-2616-5BF2D9B79AF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38585" y="59657"/>
            <a:ext cx="2648265" cy="316419"/>
          </a:xfrm>
          <a:prstGeom prst="rect">
            <a:avLst/>
          </a:prstGeom>
          <a:solidFill>
            <a:srgbClr val="0F2D4C"/>
          </a:solidFill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89DBE42-3635-6E0C-A948-16ACC3D33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0C49-9730-45BF-A10A-7D728536979D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452FD0-D7D7-4603-C236-8973CDF69542}"/>
              </a:ext>
            </a:extLst>
          </p:cNvPr>
          <p:cNvSpPr txBox="1"/>
          <p:nvPr/>
        </p:nvSpPr>
        <p:spPr>
          <a:xfrm>
            <a:off x="529777" y="636171"/>
            <a:ext cx="828937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800" b="1" u="sng" dirty="0">
                <a:solidFill>
                  <a:srgbClr val="66FFFF"/>
                </a:solidFill>
              </a:rPr>
              <a:t>Would replacing all plastics used today with bioplastics solve the problem?</a:t>
            </a:r>
            <a:endParaRPr lang="ja-JP" altLang="en-US" sz="2800" b="1" u="sng" dirty="0">
              <a:solidFill>
                <a:srgbClr val="66FFFF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54E7345-2643-7526-F2F8-F50B7415CAB0}"/>
              </a:ext>
            </a:extLst>
          </p:cNvPr>
          <p:cNvSpPr txBox="1"/>
          <p:nvPr/>
        </p:nvSpPr>
        <p:spPr>
          <a:xfrm>
            <a:off x="643883" y="1674967"/>
            <a:ext cx="8054949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000" b="1" dirty="0">
                <a:solidFill>
                  <a:schemeClr val="bg1"/>
                </a:solidFill>
              </a:rPr>
              <a:t>Bioplastics are certainly a promising alternative material.</a:t>
            </a:r>
          </a:p>
          <a:p>
            <a:r>
              <a:rPr lang="en-US" altLang="ja-JP" sz="2000" b="1" dirty="0">
                <a:solidFill>
                  <a:schemeClr val="bg1"/>
                </a:solidFill>
              </a:rPr>
              <a:t>However, bioplastic production (bio-based, biodegradable) is expected to exceed </a:t>
            </a:r>
            <a:r>
              <a:rPr lang="en-US" altLang="ja-JP" sz="2000" b="1" dirty="0">
                <a:solidFill>
                  <a:srgbClr val="FFC000"/>
                </a:solidFill>
              </a:rPr>
              <a:t>2%</a:t>
            </a:r>
            <a:r>
              <a:rPr lang="en-US" altLang="ja-JP" sz="2000" b="1" dirty="0">
                <a:solidFill>
                  <a:schemeClr val="bg1"/>
                </a:solidFill>
              </a:rPr>
              <a:t> of total plastics in 2026 at last.</a:t>
            </a:r>
          </a:p>
          <a:p>
            <a:r>
              <a:rPr lang="en-US" altLang="ja-JP" sz="2000" b="1" dirty="0">
                <a:solidFill>
                  <a:schemeClr val="bg1"/>
                </a:solidFill>
              </a:rPr>
              <a:t>In other words, 98% will be still non-bioplastics. </a:t>
            </a:r>
          </a:p>
          <a:p>
            <a:r>
              <a:rPr lang="en-US" altLang="ja-JP" sz="2000" b="1" dirty="0">
                <a:solidFill>
                  <a:schemeClr val="bg1"/>
                </a:solidFill>
              </a:rPr>
              <a:t>And there are also the following concerns.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B91B3F-1EB8-5148-595E-A84E68D8AFFE}"/>
              </a:ext>
            </a:extLst>
          </p:cNvPr>
          <p:cNvSpPr txBox="1"/>
          <p:nvPr/>
        </p:nvSpPr>
        <p:spPr>
          <a:xfrm>
            <a:off x="583726" y="3425652"/>
            <a:ext cx="7519349" cy="1938992"/>
          </a:xfrm>
          <a:prstGeom prst="rect">
            <a:avLst/>
          </a:prstGeom>
          <a:noFill/>
          <a:ln>
            <a:solidFill>
              <a:srgbClr val="FFC000"/>
            </a:solidFill>
            <a:prstDash val="lgDash"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b="1" dirty="0">
                <a:solidFill>
                  <a:schemeClr val="bg1"/>
                </a:solidFill>
              </a:rPr>
              <a:t>Bioplastic material might actually contaminate the recycling process if not separated from conventional plastics.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b="1" dirty="0">
                <a:solidFill>
                  <a:schemeClr val="bg1"/>
                </a:solidFill>
              </a:rPr>
              <a:t>Biodegradability has different conditions for degradation depending on the type. And it can be difficult in the natural environment. (In some cases, special plants are needed)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b="1" dirty="0">
                <a:solidFill>
                  <a:schemeClr val="bg1"/>
                </a:solidFill>
              </a:rPr>
              <a:t>High prices affect consumers' lives      etc.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AC6CFD9-9329-D98A-BC40-39A5C5B7BA9F}"/>
              </a:ext>
            </a:extLst>
          </p:cNvPr>
          <p:cNvSpPr txBox="1"/>
          <p:nvPr/>
        </p:nvSpPr>
        <p:spPr>
          <a:xfrm>
            <a:off x="715686" y="6271213"/>
            <a:ext cx="375385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000" dirty="0">
                <a:solidFill>
                  <a:schemeClr val="bg1"/>
                </a:solidFill>
              </a:rPr>
              <a:t>European Bioplastics, 2021, Bioplastics – facts and figures</a:t>
            </a:r>
            <a:endParaRPr lang="ja-JP" altLang="en-US" sz="1000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156CB74-C713-E267-ADF4-DF84FF2A08D2}"/>
              </a:ext>
            </a:extLst>
          </p:cNvPr>
          <p:cNvSpPr txBox="1"/>
          <p:nvPr/>
        </p:nvSpPr>
        <p:spPr>
          <a:xfrm>
            <a:off x="715686" y="6517434"/>
            <a:ext cx="695256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000" dirty="0">
                <a:solidFill>
                  <a:schemeClr val="bg1"/>
                </a:solidFill>
              </a:rPr>
              <a:t>EB </a:t>
            </a:r>
            <a:r>
              <a:rPr lang="en-US" altLang="ja-JP" sz="1000" dirty="0" err="1">
                <a:solidFill>
                  <a:schemeClr val="bg1"/>
                </a:solidFill>
              </a:rPr>
              <a:t>Arikan</a:t>
            </a:r>
            <a:r>
              <a:rPr lang="en-US" altLang="ja-JP" sz="1000" dirty="0">
                <a:solidFill>
                  <a:schemeClr val="bg1"/>
                </a:solidFill>
              </a:rPr>
              <a:t> et al, 2015, A Review: Investigation of Bioplastics, Journal of Civil Engineering and Architecture 9 (2015) 188-192</a:t>
            </a:r>
          </a:p>
        </p:txBody>
      </p:sp>
      <p:sp>
        <p:nvSpPr>
          <p:cNvPr id="12" name="吹き出し: 円形 11">
            <a:extLst>
              <a:ext uri="{FF2B5EF4-FFF2-40B4-BE49-F238E27FC236}">
                <a16:creationId xmlns:a16="http://schemas.microsoft.com/office/drawing/2014/main" id="{6E38757F-355F-BFE2-376F-83A531376FF2}"/>
              </a:ext>
            </a:extLst>
          </p:cNvPr>
          <p:cNvSpPr/>
          <p:nvPr/>
        </p:nvSpPr>
        <p:spPr>
          <a:xfrm>
            <a:off x="4406470" y="5440663"/>
            <a:ext cx="2667446" cy="1021338"/>
          </a:xfrm>
          <a:prstGeom prst="wedgeEllipseCallout">
            <a:avLst>
              <a:gd name="adj1" fmla="val 68333"/>
              <a:gd name="adj2" fmla="val -139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AC0D7A5-9BF2-C76B-4ADD-BBAD0210B561}"/>
              </a:ext>
            </a:extLst>
          </p:cNvPr>
          <p:cNvSpPr txBox="1"/>
          <p:nvPr/>
        </p:nvSpPr>
        <p:spPr>
          <a:xfrm>
            <a:off x="4660822" y="5536888"/>
            <a:ext cx="23246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b="1" dirty="0">
                <a:solidFill>
                  <a:schemeClr val="bg1"/>
                </a:solidFill>
              </a:rPr>
              <a:t>Bioplastics alone cannot solve everything, so 3R efforts are necessary.</a:t>
            </a:r>
            <a:endParaRPr lang="ja-JP" altLang="en-US" sz="1600" b="1" dirty="0">
              <a:solidFill>
                <a:schemeClr val="bg1"/>
              </a:solidFill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C006FC77-A2C9-DF7E-D2BF-9CFB3CE3556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34499" y="3982453"/>
            <a:ext cx="1691654" cy="2399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437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14">
            <a:extLst>
              <a:ext uri="{FF2B5EF4-FFF2-40B4-BE49-F238E27FC236}">
                <a16:creationId xmlns:a16="http://schemas.microsoft.com/office/drawing/2014/main" id="{F886194F-E04F-8FD0-2616-5BF2D9B79AF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38585" y="59657"/>
            <a:ext cx="2648265" cy="316419"/>
          </a:xfrm>
          <a:prstGeom prst="rect">
            <a:avLst/>
          </a:prstGeom>
          <a:solidFill>
            <a:srgbClr val="0F2D4C"/>
          </a:solidFill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89DBE42-3635-6E0C-A948-16ACC3D33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0C49-9730-45BF-A10A-7D728536979D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8E66C9-04A8-035F-E3F4-0A51B7C81D84}"/>
              </a:ext>
            </a:extLst>
          </p:cNvPr>
          <p:cNvSpPr txBox="1"/>
          <p:nvPr/>
        </p:nvSpPr>
        <p:spPr>
          <a:xfrm>
            <a:off x="529778" y="539165"/>
            <a:ext cx="828937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800" b="1" u="sng" dirty="0">
                <a:solidFill>
                  <a:srgbClr val="66FFFF"/>
                </a:solidFill>
              </a:rPr>
              <a:t>I don't want to reduce plastic. Wouldn't the problem be solved if we recycled everything?</a:t>
            </a:r>
            <a:endParaRPr lang="ja-JP" altLang="en-US" sz="2800" b="1" u="sng" dirty="0">
              <a:solidFill>
                <a:srgbClr val="66FFFF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E5773B7-F5A3-341D-66A3-295FF1860A1D}"/>
              </a:ext>
            </a:extLst>
          </p:cNvPr>
          <p:cNvSpPr txBox="1"/>
          <p:nvPr/>
        </p:nvSpPr>
        <p:spPr>
          <a:xfrm>
            <a:off x="529778" y="1486729"/>
            <a:ext cx="810076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400" b="1" dirty="0">
                <a:solidFill>
                  <a:schemeClr val="bg1"/>
                </a:solidFill>
              </a:rPr>
              <a:t>Increasing the recycling rate is an important challenge.</a:t>
            </a:r>
          </a:p>
          <a:p>
            <a:r>
              <a:rPr lang="en-US" altLang="ja-JP" sz="2400" b="1" dirty="0">
                <a:solidFill>
                  <a:schemeClr val="bg1"/>
                </a:solidFill>
              </a:rPr>
              <a:t>But at the same time, we should not abandon our efforts to reduce plastics. This is because recycling has the following disadvantages.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498D59F9-4103-74BA-AD6F-D0EEE6EDE54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95479" y="3892774"/>
            <a:ext cx="1926379" cy="1700030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8D17E84-C2D2-04A5-3E9D-C2765FEE79BD}"/>
              </a:ext>
            </a:extLst>
          </p:cNvPr>
          <p:cNvSpPr txBox="1"/>
          <p:nvPr/>
        </p:nvSpPr>
        <p:spPr>
          <a:xfrm>
            <a:off x="868927" y="6189166"/>
            <a:ext cx="776161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000" dirty="0">
                <a:solidFill>
                  <a:schemeClr val="bg1"/>
                </a:solidFill>
              </a:rPr>
              <a:t>Hopewell et al.,2009, Plastics recycling: challenges and opportunities, </a:t>
            </a:r>
            <a:r>
              <a:rPr lang="en-US" altLang="ja-JP" sz="1000" dirty="0" err="1">
                <a:solidFill>
                  <a:schemeClr val="bg1"/>
                </a:solidFill>
              </a:rPr>
              <a:t>Philos</a:t>
            </a:r>
            <a:r>
              <a:rPr lang="en-US" altLang="ja-JP" sz="1000" dirty="0">
                <a:solidFill>
                  <a:schemeClr val="bg1"/>
                </a:solidFill>
              </a:rPr>
              <a:t> Trans R Soc </a:t>
            </a:r>
            <a:r>
              <a:rPr lang="en-US" altLang="ja-JP" sz="1000" dirty="0" err="1">
                <a:solidFill>
                  <a:schemeClr val="bg1"/>
                </a:solidFill>
              </a:rPr>
              <a:t>Lond</a:t>
            </a:r>
            <a:r>
              <a:rPr lang="en-US" altLang="ja-JP" sz="1000" dirty="0">
                <a:solidFill>
                  <a:schemeClr val="bg1"/>
                </a:solidFill>
              </a:rPr>
              <a:t> B Biol Sci. 2009 Jul 27; 364(1526): 2115–2126.</a:t>
            </a:r>
          </a:p>
          <a:p>
            <a:r>
              <a:rPr lang="en-US" altLang="ja-JP" sz="1000" dirty="0" err="1">
                <a:solidFill>
                  <a:schemeClr val="bg1"/>
                </a:solidFill>
              </a:rPr>
              <a:t>Hahladakis</a:t>
            </a:r>
            <a:r>
              <a:rPr lang="en-US" altLang="ja-JP" sz="1000" dirty="0">
                <a:solidFill>
                  <a:schemeClr val="bg1"/>
                </a:solidFill>
              </a:rPr>
              <a:t> et al., 2018, An overview of chemical additives present in plastics: Migration, release, fate and environmental impact during their use, disposal and recycling, Journal of Hazardous Materials, Volume 344, 15 February 2018, Pages 179-199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53193E7-8293-2117-3866-F790DF29DF04}"/>
              </a:ext>
            </a:extLst>
          </p:cNvPr>
          <p:cNvSpPr txBox="1"/>
          <p:nvPr/>
        </p:nvSpPr>
        <p:spPr>
          <a:xfrm>
            <a:off x="868927" y="3128102"/>
            <a:ext cx="6386544" cy="2923877"/>
          </a:xfrm>
          <a:prstGeom prst="rect">
            <a:avLst/>
          </a:prstGeom>
          <a:noFill/>
          <a:ln>
            <a:solidFill>
              <a:srgbClr val="FFC000"/>
            </a:solidFill>
            <a:prstDash val="lgDash"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400" b="1" dirty="0">
                <a:solidFill>
                  <a:schemeClr val="bg1"/>
                </a:solidFill>
              </a:rPr>
              <a:t>Recycling costs money and energy.</a:t>
            </a:r>
          </a:p>
          <a:p>
            <a:pPr lvl="1"/>
            <a:r>
              <a:rPr lang="en-US" altLang="ja-JP" sz="2000" b="1" dirty="0">
                <a:solidFill>
                  <a:schemeClr val="bg1"/>
                </a:solidFill>
              </a:rPr>
              <a:t>(transportation costs for collection, energy consumption, treatment of harmful substances, etc.)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400" b="1" dirty="0">
                <a:solidFill>
                  <a:schemeClr val="bg1"/>
                </a:solidFill>
              </a:rPr>
              <a:t>Requires infrastructure to recycle.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400" b="1" dirty="0">
                <a:solidFill>
                  <a:schemeClr val="bg1"/>
                </a:solidFill>
              </a:rPr>
              <a:t>Plastic is often a composite material, which is a barrier to recycling.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400" b="1" dirty="0">
                <a:solidFill>
                  <a:schemeClr val="bg1"/>
                </a:solidFill>
              </a:rPr>
              <a:t>When plastics are recycled, their quality deteriorates. </a:t>
            </a:r>
          </a:p>
        </p:txBody>
      </p:sp>
    </p:spTree>
    <p:extLst>
      <p:ext uri="{BB962C8B-B14F-4D97-AF65-F5344CB8AC3E}">
        <p14:creationId xmlns:p14="http://schemas.microsoft.com/office/powerpoint/2010/main" val="557558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14">
            <a:extLst>
              <a:ext uri="{FF2B5EF4-FFF2-40B4-BE49-F238E27FC236}">
                <a16:creationId xmlns:a16="http://schemas.microsoft.com/office/drawing/2014/main" id="{F886194F-E04F-8FD0-2616-5BF2D9B79AF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38585" y="59657"/>
            <a:ext cx="2648265" cy="316419"/>
          </a:xfrm>
          <a:prstGeom prst="rect">
            <a:avLst/>
          </a:prstGeom>
          <a:solidFill>
            <a:srgbClr val="0F2D4C"/>
          </a:solidFill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89DBE42-3635-6E0C-A948-16ACC3D33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0C49-9730-45BF-A10A-7D728536979D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5A9603B-1E32-0350-3C58-B025DB753C08}"/>
              </a:ext>
            </a:extLst>
          </p:cNvPr>
          <p:cNvSpPr txBox="1"/>
          <p:nvPr/>
        </p:nvSpPr>
        <p:spPr>
          <a:xfrm>
            <a:off x="529778" y="539165"/>
            <a:ext cx="828937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800" b="1" u="sng" dirty="0">
                <a:solidFill>
                  <a:srgbClr val="66FFFF"/>
                </a:solidFill>
              </a:rPr>
              <a:t>Isn't using eco-bags worse for the environment than using plastic bags?</a:t>
            </a:r>
            <a:endParaRPr lang="ja-JP" altLang="en-US" sz="2800" b="1" u="sng" dirty="0">
              <a:solidFill>
                <a:srgbClr val="66FFFF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3C66D1A-1E10-7226-2FE2-BD4F02C50583}"/>
              </a:ext>
            </a:extLst>
          </p:cNvPr>
          <p:cNvSpPr txBox="1"/>
          <p:nvPr/>
        </p:nvSpPr>
        <p:spPr>
          <a:xfrm>
            <a:off x="624082" y="1656361"/>
            <a:ext cx="810076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400" b="1" dirty="0">
                <a:solidFill>
                  <a:schemeClr val="bg1"/>
                </a:solidFill>
              </a:rPr>
              <a:t>The environmental impact of producing one eco-bag is higher than that of producing one plastic bag. However, eco-bags are used more repeatedly than plastic bags. </a:t>
            </a:r>
            <a:r>
              <a:rPr lang="en-US" altLang="ja-JP" sz="2400" b="1" dirty="0">
                <a:solidFill>
                  <a:srgbClr val="FFC000"/>
                </a:solidFill>
              </a:rPr>
              <a:t>How many times </a:t>
            </a:r>
            <a:r>
              <a:rPr lang="en-US" altLang="ja-JP" sz="2400" b="1" dirty="0">
                <a:solidFill>
                  <a:schemeClr val="bg1"/>
                </a:solidFill>
              </a:rPr>
              <a:t>is it better for the environment than a plastic bag? 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C08038E-B73C-BB37-749F-51A81E89B591}"/>
              </a:ext>
            </a:extLst>
          </p:cNvPr>
          <p:cNvSpPr txBox="1"/>
          <p:nvPr/>
        </p:nvSpPr>
        <p:spPr>
          <a:xfrm>
            <a:off x="1413724" y="6330084"/>
            <a:ext cx="700378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000" dirty="0">
                <a:solidFill>
                  <a:schemeClr val="bg1"/>
                </a:solidFill>
              </a:rPr>
              <a:t>UK Environment Agency, 2006, Life cycle assessment of supermarket carrier bags: a review of the bags available in 2006</a:t>
            </a:r>
          </a:p>
          <a:p>
            <a:r>
              <a:rPr lang="en-US" altLang="ja-JP" sz="1000" dirty="0">
                <a:solidFill>
                  <a:schemeClr val="bg1"/>
                </a:solidFill>
              </a:rPr>
              <a:t>Danish Environmental Protection Agency, 2018, Life Cycle Assessment of grocery carrier bags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0794B94-0780-38D0-5CB4-49F6D2A2B6BB}"/>
              </a:ext>
            </a:extLst>
          </p:cNvPr>
          <p:cNvSpPr txBox="1"/>
          <p:nvPr/>
        </p:nvSpPr>
        <p:spPr>
          <a:xfrm>
            <a:off x="456063" y="4109082"/>
            <a:ext cx="3458527" cy="2123658"/>
          </a:xfrm>
          <a:prstGeom prst="rect">
            <a:avLst/>
          </a:prstGeom>
          <a:noFill/>
          <a:ln>
            <a:solidFill>
              <a:srgbClr val="FFC000"/>
            </a:solidFill>
            <a:prstDash val="lgDash"/>
          </a:ln>
        </p:spPr>
        <p:txBody>
          <a:bodyPr wrap="square">
            <a:spAutoFit/>
          </a:bodyPr>
          <a:lstStyle/>
          <a:p>
            <a:r>
              <a:rPr lang="en-US" altLang="ja-JP" b="1" dirty="0">
                <a:solidFill>
                  <a:schemeClr val="bg1"/>
                </a:solidFill>
              </a:rPr>
              <a:t>Paper bag : 3</a:t>
            </a:r>
          </a:p>
          <a:p>
            <a:r>
              <a:rPr lang="en-US" altLang="ja-JP" b="1" dirty="0">
                <a:solidFill>
                  <a:schemeClr val="bg1"/>
                </a:solidFill>
              </a:rPr>
              <a:t>Low Density Polyethylene bag : 4</a:t>
            </a:r>
          </a:p>
          <a:p>
            <a:r>
              <a:rPr lang="en-US" altLang="ja-JP" b="1" dirty="0">
                <a:solidFill>
                  <a:schemeClr val="bg1"/>
                </a:solidFill>
              </a:rPr>
              <a:t>Non-woven PP bag : 11</a:t>
            </a:r>
          </a:p>
          <a:p>
            <a:r>
              <a:rPr lang="en-US" altLang="ja-JP" b="1" dirty="0">
                <a:solidFill>
                  <a:schemeClr val="bg1"/>
                </a:solidFill>
              </a:rPr>
              <a:t>Cotton bag : 131</a:t>
            </a:r>
          </a:p>
          <a:p>
            <a:endParaRPr lang="en-US" altLang="ja-JP" b="1" dirty="0">
              <a:solidFill>
                <a:schemeClr val="bg1"/>
              </a:solidFill>
            </a:endParaRPr>
          </a:p>
          <a:p>
            <a:r>
              <a:rPr lang="en-US" altLang="ja-JP" sz="1800" b="1" dirty="0">
                <a:solidFill>
                  <a:schemeClr val="bg1"/>
                </a:solidFill>
              </a:rPr>
              <a:t>(UK Environment Agency,2006</a:t>
            </a:r>
            <a:r>
              <a:rPr lang="en-US" altLang="ja-JP" b="1" dirty="0">
                <a:solidFill>
                  <a:schemeClr val="bg1"/>
                </a:solidFill>
              </a:rPr>
              <a:t>)</a:t>
            </a:r>
          </a:p>
          <a:p>
            <a:r>
              <a:rPr lang="ja-JP" altLang="en-US" sz="1200" b="1" dirty="0">
                <a:solidFill>
                  <a:schemeClr val="bg1"/>
                </a:solidFill>
              </a:rPr>
              <a:t>*</a:t>
            </a:r>
            <a:r>
              <a:rPr lang="en-US" altLang="ja-JP" sz="1200" b="1" dirty="0">
                <a:solidFill>
                  <a:schemeClr val="bg1"/>
                </a:solidFill>
              </a:rPr>
              <a:t>excerpt, there are other numbers depending on the type of carrier</a:t>
            </a:r>
            <a:endParaRPr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9A47831-6B81-334E-52B1-8CBB38E953C3}"/>
              </a:ext>
            </a:extLst>
          </p:cNvPr>
          <p:cNvSpPr txBox="1"/>
          <p:nvPr/>
        </p:nvSpPr>
        <p:spPr>
          <a:xfrm>
            <a:off x="1355975" y="3500296"/>
            <a:ext cx="62066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000" b="1" dirty="0">
                <a:solidFill>
                  <a:schemeClr val="bg1"/>
                </a:solidFill>
              </a:rPr>
              <a:t>At least the following number of times should be used.</a:t>
            </a:r>
            <a:endParaRPr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6820E67-7E84-BEAF-590C-04345D675CB6}"/>
              </a:ext>
            </a:extLst>
          </p:cNvPr>
          <p:cNvSpPr txBox="1"/>
          <p:nvPr/>
        </p:nvSpPr>
        <p:spPr>
          <a:xfrm>
            <a:off x="4023163" y="4109082"/>
            <a:ext cx="4795985" cy="2123658"/>
          </a:xfrm>
          <a:prstGeom prst="rect">
            <a:avLst/>
          </a:prstGeom>
          <a:noFill/>
          <a:ln>
            <a:solidFill>
              <a:srgbClr val="FFC000"/>
            </a:solidFill>
            <a:prstDash val="lgDash"/>
          </a:ln>
        </p:spPr>
        <p:txBody>
          <a:bodyPr wrap="square">
            <a:spAutoFit/>
          </a:bodyPr>
          <a:lstStyle/>
          <a:p>
            <a:r>
              <a:rPr lang="en-US" altLang="ja-JP" b="1" dirty="0">
                <a:solidFill>
                  <a:schemeClr val="bg1"/>
                </a:solidFill>
              </a:rPr>
              <a:t>Unbleached paper bags : 43</a:t>
            </a:r>
          </a:p>
          <a:p>
            <a:r>
              <a:rPr lang="en-US" altLang="ja-JP" b="1" dirty="0">
                <a:solidFill>
                  <a:schemeClr val="bg1"/>
                </a:solidFill>
              </a:rPr>
              <a:t>Polyester bags : 35</a:t>
            </a:r>
          </a:p>
          <a:p>
            <a:r>
              <a:rPr lang="en-US" altLang="ja-JP" b="1" dirty="0">
                <a:solidFill>
                  <a:schemeClr val="bg1"/>
                </a:solidFill>
              </a:rPr>
              <a:t>PP bags, non-woven : 52</a:t>
            </a:r>
          </a:p>
          <a:p>
            <a:r>
              <a:rPr lang="en-US" altLang="ja-JP" b="1" dirty="0">
                <a:solidFill>
                  <a:schemeClr val="bg1"/>
                </a:solidFill>
              </a:rPr>
              <a:t>Conventional cotton bags : 7100</a:t>
            </a:r>
          </a:p>
          <a:p>
            <a:endParaRPr lang="en-US" altLang="ja-JP" b="1" dirty="0">
              <a:solidFill>
                <a:schemeClr val="bg1"/>
              </a:solidFill>
            </a:endParaRPr>
          </a:p>
          <a:p>
            <a:r>
              <a:rPr lang="en-US" altLang="ja-JP" b="1" dirty="0">
                <a:solidFill>
                  <a:schemeClr val="bg1"/>
                </a:solidFill>
              </a:rPr>
              <a:t>(</a:t>
            </a:r>
            <a:r>
              <a:rPr lang="en-US" altLang="ja-JP" sz="1800" b="1" dirty="0">
                <a:solidFill>
                  <a:schemeClr val="bg1"/>
                </a:solidFill>
              </a:rPr>
              <a:t>Danish Environmental Protection Agency, 2018</a:t>
            </a:r>
            <a:r>
              <a:rPr lang="en-US" altLang="ja-JP" b="1" dirty="0">
                <a:solidFill>
                  <a:schemeClr val="bg1"/>
                </a:solidFill>
              </a:rPr>
              <a:t>)</a:t>
            </a:r>
          </a:p>
          <a:p>
            <a:r>
              <a:rPr lang="ja-JP" altLang="en-US" sz="1200" b="1" dirty="0">
                <a:solidFill>
                  <a:schemeClr val="bg1"/>
                </a:solidFill>
              </a:rPr>
              <a:t>*</a:t>
            </a:r>
            <a:r>
              <a:rPr lang="en-US" altLang="ja-JP" sz="1200" b="1" dirty="0">
                <a:solidFill>
                  <a:schemeClr val="bg1"/>
                </a:solidFill>
              </a:rPr>
              <a:t>excerpt, Cases in which all indicators are considered </a:t>
            </a:r>
          </a:p>
          <a:p>
            <a:r>
              <a:rPr lang="en-US" altLang="ja-JP" sz="1200" b="1" dirty="0">
                <a:solidFill>
                  <a:schemeClr val="bg1"/>
                </a:solidFill>
              </a:rPr>
              <a:t>(There are other indicators)</a:t>
            </a:r>
            <a:endParaRPr lang="ja-JP" altLang="en-US" sz="1200" b="1" dirty="0">
              <a:solidFill>
                <a:schemeClr val="bg1"/>
              </a:solidFill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08F2E018-EE74-25A5-4F0D-C288A1374D0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906546">
            <a:off x="7480245" y="3300526"/>
            <a:ext cx="1080423" cy="1110975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75FA44DE-0D14-9B4E-DB20-7B5520E6BF33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178730">
            <a:off x="7866899" y="4042830"/>
            <a:ext cx="1051889" cy="1181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258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6879</TotalTime>
  <Words>1153</Words>
  <Application>Microsoft Office PowerPoint</Application>
  <PresentationFormat>画面に合わせる (4:3)</PresentationFormat>
  <Paragraphs>91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HARUNA MASUDA</dc:creator>
  <cp:lastModifiedBy>HARUNA MASUDA</cp:lastModifiedBy>
  <cp:revision>196</cp:revision>
  <dcterms:created xsi:type="dcterms:W3CDTF">2022-06-16T08:35:36Z</dcterms:created>
  <dcterms:modified xsi:type="dcterms:W3CDTF">2022-07-07T01:46:41Z</dcterms:modified>
</cp:coreProperties>
</file>